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0" r:id="rId16"/>
    <p:sldId id="321" r:id="rId17"/>
    <p:sldId id="322" r:id="rId18"/>
    <p:sldId id="323" r:id="rId19"/>
    <p:sldId id="324" r:id="rId20"/>
    <p:sldId id="327" r:id="rId21"/>
    <p:sldId id="325" r:id="rId22"/>
    <p:sldId id="270" r:id="rId23"/>
    <p:sldId id="328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29" r:id="rId54"/>
    <p:sldId id="300" r:id="rId55"/>
    <p:sldId id="301" r:id="rId56"/>
    <p:sldId id="302" r:id="rId57"/>
    <p:sldId id="303" r:id="rId58"/>
    <p:sldId id="305" r:id="rId59"/>
    <p:sldId id="304" r:id="rId60"/>
    <p:sldId id="306" r:id="rId61"/>
    <p:sldId id="307" r:id="rId62"/>
    <p:sldId id="308" r:id="rId63"/>
    <p:sldId id="310" r:id="rId64"/>
    <p:sldId id="309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30" r:id="rId74"/>
    <p:sldId id="331" r:id="rId75"/>
    <p:sldId id="332" r:id="rId76"/>
    <p:sldId id="333" r:id="rId77"/>
    <p:sldId id="335" r:id="rId78"/>
    <p:sldId id="334" r:id="rId79"/>
    <p:sldId id="319" r:id="rId8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F821-68AA-46D0-B7E2-278AA6D5D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D33CF-AFFA-4D56-94CD-75A4C854C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5F36-33FF-4F01-B274-3F924B4D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74BA1-63F4-466A-8FF2-7B3E0787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229B-64F7-43C4-A606-E152C00C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198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EA39-D185-42DC-ACD7-E042F5FA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9BF7E-A228-4709-A667-FBA2E88D4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888CF-75D6-4D58-9C1D-D8E78B22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62D6-39F6-4132-8666-D21937F0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9EDDA-F190-491D-8EB5-33AAA655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238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3B9D3-8A24-4981-9F56-F8FDC0B3E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21A42-0ABD-4811-8DA4-CDD81860D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4B838-8C7B-4360-AA00-B595F307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26B2-76EE-4728-A7E9-A2F9F1C6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21D2F-9877-4D93-8764-10A6364A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44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8BC4-8395-4F9C-AFAD-45DA71C0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2824-8096-4553-BE3E-CE772953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21351-00B0-43C0-A2D8-54C0CC3B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1663-8D4C-411B-BA7A-AE667CC1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33300-B545-46C0-889A-DB36FA7F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106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9F8E-33E0-4CFB-A857-03FF5708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D7F71-FF20-48C0-BFA2-A59A90D96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11D7B-3ED6-44D0-AEA1-C0145644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B0DB2-4D3F-4C17-A5A0-2BB88CCE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638C0-1904-4BF2-B921-F7B5ABB8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885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6062-9931-42CC-B1C0-7CCA73A6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4372-3FAD-45EA-97CE-DC1D73A3F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3A09D-5FD3-447B-A034-8BE46BA60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7F9A8-D940-4D27-B176-E87BA491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60E6B-6870-4CBF-A3E8-697CD16C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40503-5C51-449A-A72B-FC55786A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0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8FE6-312C-4F3C-89C7-CAB7B727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B86A1-72D9-4DDB-87B5-BC85B7C4D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067CE-3D05-44AF-8B0C-99D98F9C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F5621-EE52-47FB-9736-07E47BD87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308FE-C2E4-46B6-878F-18B4A83AF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F83E6-EE21-4AD8-B5AC-6C32ABB1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0571D-6BB0-493A-ACE6-2082869D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0DF17D-00C6-4405-B366-B33EA465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59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EAF5-E627-4507-8560-A5157294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C4C4C-040A-45DC-80E8-1F3BE89B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AACD6-1CDB-4631-910C-0AD005AE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2DFBE-E5F3-44AA-A407-157484AF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395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41186-3A18-4154-B46D-A4655697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DFEB8-6149-4AB7-B61A-729F9E2B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55180-5B11-4DB3-8044-0B386BE3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18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8BDB-F8DB-4A18-AF45-7F155ECD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9FA4C-D9E4-4011-800E-889E950E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AEF8-B94F-4A22-89DF-8484CE254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EDCB5-66F0-49EB-964F-7C8E1E7D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3EEE4-B273-4CE2-9C2C-40443015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584C2-D18E-4055-8D2D-97B15BA7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1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93A7-C87E-461A-A7E3-69003395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BCBE7-E3B6-4696-93A0-81038084E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B6174-E816-4EF4-BDDD-1F261F6D8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FA5B-B491-4B78-AE31-D4ACAC59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C9B2C-7EB8-439A-B72B-A785CDB2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6C87B-51E2-4AE6-9126-F4EA75ED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759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ACE1B-0CC9-4DCC-A007-69730835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6676D-299F-4E3B-9AEF-2BEFD065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98DB-8C01-43E4-B7DF-35A28142C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AFA2C-7812-4ABC-A441-083CDA63E685}" type="datetimeFigureOut">
              <a:rPr lang="th-TH" smtClean="0"/>
              <a:t>10/01/61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871D4-5BBD-487E-BB4C-F0F55BCC6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699B9-D869-44C7-8194-46F1B71D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B640-D52B-4693-AA6F-5F7E9251144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05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0C7529-9A8A-4BA6-9A81-4A15F099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3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9" y="393895"/>
            <a:ext cx="10227213" cy="613351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E1C77-9922-4A95-89CF-55E0F68CD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87028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Innovations in management of cardiac disease: </a:t>
            </a:r>
            <a:br>
              <a:rPr lang="en-US" sz="5300" dirty="0"/>
            </a:br>
            <a:br>
              <a:rPr lang="en-US" dirty="0"/>
            </a:br>
            <a:r>
              <a:rPr lang="en-US" sz="4400" b="1" dirty="0"/>
              <a:t>drugs, treatment strategies and technology </a:t>
            </a:r>
            <a:endParaRPr lang="th-TH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6007-3B3D-4BEB-9D09-4F91D22C0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92500"/>
          </a:bodyPr>
          <a:lstStyle/>
          <a:p>
            <a:pPr algn="r"/>
            <a:endParaRPr lang="en-US" b="1" dirty="0"/>
          </a:p>
          <a:p>
            <a:r>
              <a:rPr lang="en-US" sz="3500" b="1" dirty="0"/>
              <a:t>                                                           R2 </a:t>
            </a:r>
            <a:r>
              <a:rPr lang="th-TH" sz="3500" b="1" dirty="0"/>
              <a:t>ยุพาพร  เพ็ชรคงทอง</a:t>
            </a:r>
          </a:p>
          <a:p>
            <a:r>
              <a:rPr lang="th-TH" sz="3500" b="1" dirty="0"/>
              <a:t>                                                 อาจารย์ ณัฐธพงษ์  ภูวโชติโรจนโภคิน</a:t>
            </a:r>
          </a:p>
        </p:txBody>
      </p:sp>
    </p:spTree>
    <p:extLst>
      <p:ext uri="{BB962C8B-B14F-4D97-AF65-F5344CB8AC3E}">
        <p14:creationId xmlns:p14="http://schemas.microsoft.com/office/powerpoint/2010/main" val="330458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57A41-FC9E-4405-B109-6E500667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3781"/>
          </a:xfrm>
        </p:spPr>
        <p:txBody>
          <a:bodyPr/>
          <a:lstStyle/>
          <a:p>
            <a:r>
              <a:rPr lang="en-US" dirty="0"/>
              <a:t>The SPRINT Trial (Systolic Blood Pressure Intervention Trial) in 2015</a:t>
            </a:r>
          </a:p>
          <a:p>
            <a:pPr lvl="1"/>
            <a:r>
              <a:rPr lang="en-US" dirty="0"/>
              <a:t>reducing BP to 140 mmHg systolic was not best management.</a:t>
            </a:r>
          </a:p>
          <a:p>
            <a:pPr lvl="1"/>
            <a:r>
              <a:rPr lang="en-US" dirty="0"/>
              <a:t>systolic BP less than 120 mmHg showed </a:t>
            </a:r>
            <a:r>
              <a:rPr lang="en-US" dirty="0">
                <a:solidFill>
                  <a:srgbClr val="FF0000"/>
                </a:solidFill>
              </a:rPr>
              <a:t>reduced morbidity and mortality. </a:t>
            </a:r>
          </a:p>
          <a:p>
            <a:endParaRPr lang="en-US" dirty="0"/>
          </a:p>
          <a:p>
            <a:r>
              <a:rPr lang="en-US" dirty="0"/>
              <a:t>A systematic review of target blood pressures (2016)</a:t>
            </a:r>
          </a:p>
          <a:p>
            <a:pPr lvl="1"/>
            <a:r>
              <a:rPr lang="en-US" dirty="0"/>
              <a:t>more than 600,000 patients</a:t>
            </a:r>
          </a:p>
          <a:p>
            <a:pPr lvl="1"/>
            <a:r>
              <a:rPr lang="en-US" dirty="0"/>
              <a:t>systolic BP </a:t>
            </a:r>
            <a:r>
              <a:rPr lang="en-US" dirty="0">
                <a:solidFill>
                  <a:srgbClr val="FF0000"/>
                </a:solidFill>
              </a:rPr>
              <a:t>less than 130mm </a:t>
            </a:r>
            <a:r>
              <a:rPr lang="en-US" dirty="0"/>
              <a:t>Hg is beneficial.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801603-DA6D-4D5A-A1A5-8D0E9C2ABB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Evolution of target blood pressures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E8058-A36D-45C1-8610-1F702ADFFF07}"/>
              </a:ext>
            </a:extLst>
          </p:cNvPr>
          <p:cNvSpPr txBox="1"/>
          <p:nvPr/>
        </p:nvSpPr>
        <p:spPr>
          <a:xfrm>
            <a:off x="1311965" y="5838409"/>
            <a:ext cx="983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randomized trial of intensive versus standard blood-pressure control.NEnglJMed2015;373:2103–16 </a:t>
            </a:r>
          </a:p>
          <a:p>
            <a:r>
              <a:rPr lang="en-US" sz="1600" dirty="0"/>
              <a:t>Blood pressure lowering for prevention of cardiovascular disease and death: a systematic review and meta-analysis.Lancet2016;387:957–67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74561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2EF5-28F1-4549-AC58-D4829980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achieve target, triple or quadruple antihypertensive therapy is likely to be needed include an ACE inhibitor or a ARA.</a:t>
            </a:r>
          </a:p>
          <a:p>
            <a:endParaRPr lang="en-US" dirty="0"/>
          </a:p>
          <a:p>
            <a:r>
              <a:rPr lang="en-US" dirty="0"/>
              <a:t>Likely to </a:t>
            </a:r>
            <a:r>
              <a:rPr lang="en-US" dirty="0">
                <a:solidFill>
                  <a:srgbClr val="FF0000"/>
                </a:solidFill>
              </a:rPr>
              <a:t>increase the risk of perioperative hypotension.</a:t>
            </a:r>
          </a:p>
          <a:p>
            <a:endParaRPr lang="en-US" dirty="0"/>
          </a:p>
          <a:p>
            <a:r>
              <a:rPr lang="en-US" dirty="0"/>
              <a:t>Recent evidence shows that </a:t>
            </a:r>
            <a:r>
              <a:rPr lang="en-US" dirty="0">
                <a:solidFill>
                  <a:srgbClr val="FF0000"/>
                </a:solidFill>
              </a:rPr>
              <a:t>pre- and perioperative hypotension </a:t>
            </a:r>
            <a:r>
              <a:rPr lang="en-US" dirty="0"/>
              <a:t>is a major risk factor for perioperative cardiovascular complications.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061A80-F372-4085-8359-73901FFCDD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Evolution of target blood pressures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0173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AC22E-060B-4B03-83C8-330F4DC7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study with more than 250,000 surgical patients</a:t>
            </a:r>
          </a:p>
          <a:p>
            <a:pPr lvl="1"/>
            <a:r>
              <a:rPr lang="en-US" dirty="0"/>
              <a:t>below a systolic pressure of 119 mmHg , 30-day mortality starts to increase in the elderly.</a:t>
            </a:r>
          </a:p>
          <a:p>
            <a:pPr lvl="1"/>
            <a:r>
              <a:rPr lang="en-US" dirty="0"/>
              <a:t>no clear limit above which systolic blood pressure increases the mortality. 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760AEC-64FB-4465-A062-731CCABF78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Evolution of target blood pressures</a:t>
            </a:r>
            <a:endParaRPr lang="th-TH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7E309E-F7E1-482E-AF24-3C647B98A5F6}"/>
              </a:ext>
            </a:extLst>
          </p:cNvPr>
          <p:cNvSpPr/>
          <p:nvPr/>
        </p:nvSpPr>
        <p:spPr>
          <a:xfrm>
            <a:off x="2027582" y="4001294"/>
            <a:ext cx="8136836" cy="14709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“perioperative blood pressure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what is too high, too low, or just right?” 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EC376-40D5-4F8C-AA02-D222C233C74D}"/>
              </a:ext>
            </a:extLst>
          </p:cNvPr>
          <p:cNvSpPr txBox="1"/>
          <p:nvPr/>
        </p:nvSpPr>
        <p:spPr>
          <a:xfrm>
            <a:off x="331305" y="5908100"/>
            <a:ext cx="11264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Venkatesan S, </a:t>
            </a:r>
            <a:r>
              <a:rPr lang="en-US" sz="1600" dirty="0" err="1"/>
              <a:t>MylesP</a:t>
            </a:r>
            <a:r>
              <a:rPr lang="en-US" sz="1600" dirty="0"/>
              <a:t>, </a:t>
            </a:r>
            <a:r>
              <a:rPr lang="en-US" sz="1600" dirty="0" err="1"/>
              <a:t>ManningHJ</a:t>
            </a:r>
            <a:r>
              <a:rPr lang="en-US" sz="1600" dirty="0"/>
              <a:t>, </a:t>
            </a:r>
            <a:r>
              <a:rPr lang="en-US" sz="1600" dirty="0" err="1"/>
              <a:t>etal</a:t>
            </a:r>
            <a:r>
              <a:rPr lang="en-US" sz="1600" dirty="0"/>
              <a:t> .Cohort study evaluating preoperative blood pressure values and risk of 30day mortality following elective non-cardiac surgery. Br J Anaesth2017;119:65–7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26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9E9D-DA79-4BC5-AC7A-201F53D2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in 22,000 patients with known coronary artery disease</a:t>
            </a:r>
          </a:p>
          <a:p>
            <a:pPr lvl="1"/>
            <a:r>
              <a:rPr lang="en-US" dirty="0"/>
              <a:t>lowering BP below </a:t>
            </a:r>
            <a:r>
              <a:rPr lang="en-US" dirty="0">
                <a:solidFill>
                  <a:srgbClr val="FF0000"/>
                </a:solidFill>
              </a:rPr>
              <a:t>120 mmHg systolic and 70 mmHg diastolic </a:t>
            </a:r>
            <a:r>
              <a:rPr lang="en-US" dirty="0"/>
              <a:t>was harmful over a 5 </a:t>
            </a:r>
            <a:r>
              <a:rPr lang="en-US" dirty="0" err="1"/>
              <a:t>yr</a:t>
            </a:r>
            <a:r>
              <a:rPr lang="en-US" dirty="0"/>
              <a:t> period. 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10D762-34B5-4257-AEE2-F70F0781A7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Evolution of target blood pressures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3E88D8-5DB0-4913-B26A-30290140A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33" y="3256722"/>
            <a:ext cx="4796134" cy="275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478340-649D-400D-A656-1CE45F80E4A1}"/>
              </a:ext>
            </a:extLst>
          </p:cNvPr>
          <p:cNvSpPr txBox="1"/>
          <p:nvPr/>
        </p:nvSpPr>
        <p:spPr>
          <a:xfrm>
            <a:off x="384313" y="6078772"/>
            <a:ext cx="1142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Vidal-</a:t>
            </a:r>
            <a:r>
              <a:rPr lang="en-US" sz="1600" dirty="0" err="1"/>
              <a:t>Petiot</a:t>
            </a:r>
            <a:r>
              <a:rPr lang="en-US" sz="1600" dirty="0"/>
              <a:t> E, Ford I, </a:t>
            </a:r>
            <a:r>
              <a:rPr lang="en-US" sz="1600" dirty="0" err="1"/>
              <a:t>Greenlaw</a:t>
            </a:r>
            <a:r>
              <a:rPr lang="en-US" sz="1600" dirty="0"/>
              <a:t> N, et al. Cardiovascular event rates and mortality according to achieved systolic and diastolic blood pressure in patients with stable coronary artery disease: an international cohort study. Lancet 2016;388:2142–52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43668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47A1-3A01-4A00-9586-950B5BB8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treatment was </a:t>
            </a:r>
            <a:r>
              <a:rPr lang="en-US" dirty="0">
                <a:solidFill>
                  <a:srgbClr val="FF0000"/>
                </a:solidFill>
              </a:rPr>
              <a:t>ineffective</a:t>
            </a:r>
            <a:r>
              <a:rPr lang="en-US" dirty="0"/>
              <a:t>, hypertension was a </a:t>
            </a:r>
            <a:r>
              <a:rPr lang="en-US" dirty="0">
                <a:solidFill>
                  <a:srgbClr val="FF0000"/>
                </a:solidFill>
              </a:rPr>
              <a:t>significant risk factor </a:t>
            </a:r>
            <a:r>
              <a:rPr lang="en-US" dirty="0"/>
              <a:t>for perioperative adverse cardiovascular events.</a:t>
            </a:r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dirty="0">
                <a:solidFill>
                  <a:srgbClr val="FF0000"/>
                </a:solidFill>
              </a:rPr>
              <a:t>improved treatment</a:t>
            </a:r>
            <a:r>
              <a:rPr lang="en-US" dirty="0"/>
              <a:t>, hypertension </a:t>
            </a:r>
            <a:r>
              <a:rPr lang="en-US" dirty="0">
                <a:solidFill>
                  <a:srgbClr val="FF0000"/>
                </a:solidFill>
              </a:rPr>
              <a:t>ceased</a:t>
            </a:r>
            <a:r>
              <a:rPr lang="en-US" dirty="0"/>
              <a:t> to be considered a significant risk factor.</a:t>
            </a:r>
          </a:p>
          <a:p>
            <a:endParaRPr lang="en-US" dirty="0"/>
          </a:p>
          <a:p>
            <a:r>
              <a:rPr lang="en-US" dirty="0"/>
              <a:t>More </a:t>
            </a:r>
            <a:r>
              <a:rPr lang="en-US" dirty="0">
                <a:solidFill>
                  <a:srgbClr val="FF0000"/>
                </a:solidFill>
              </a:rPr>
              <a:t>intensive management</a:t>
            </a:r>
            <a:r>
              <a:rPr lang="en-US" dirty="0"/>
              <a:t>, hypertension become an important risk factor because of drug-induced perioperative hypotension. 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61BAB4-A5B4-47CE-8C3C-DED97BB9A4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Evolution of target blood pressures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804667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D24C-12B6-4E05-AC9B-05C5D79713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ACC/AHA 2017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EFB9-78B3-405D-A091-2C53220E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Recommendations for BP Treatment</a:t>
            </a:r>
          </a:p>
          <a:p>
            <a:pPr lvl="1"/>
            <a:r>
              <a:rPr lang="en-US" dirty="0"/>
              <a:t>Use of BP-lowering medications is recommended for secondary prevention of recurrent CVD events in patients with clinical CVD and an </a:t>
            </a:r>
            <a:r>
              <a:rPr lang="en-US" dirty="0">
                <a:solidFill>
                  <a:srgbClr val="FF0000"/>
                </a:solidFill>
              </a:rPr>
              <a:t>average SBP of 130 mmHg or higher or an average DBP of 80 mm Hg or higher (I)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primary prevention in adults with an estimated 10-year atherosclerotic cardiovascular disease (ASCVD) risk of 10% or higher and an average </a:t>
            </a:r>
            <a:r>
              <a:rPr lang="en-US" dirty="0">
                <a:solidFill>
                  <a:srgbClr val="FF0000"/>
                </a:solidFill>
              </a:rPr>
              <a:t>SBP 130 mmHg or higher or an average DBP 80 mm Hg or higher (I)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AF5F9-CB72-43FD-A68E-F133E6473C74}"/>
              </a:ext>
            </a:extLst>
          </p:cNvPr>
          <p:cNvSpPr txBox="1"/>
          <p:nvPr/>
        </p:nvSpPr>
        <p:spPr>
          <a:xfrm flipH="1">
            <a:off x="838200" y="5948292"/>
            <a:ext cx="1056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2017 ACC/AHA Guideline for the Prevention, Detection, Evaluation, and Management of High Blood Pressure in Adults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82430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BF40-EE4B-4066-A003-2337DD86E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Recommendations for BP Treatment</a:t>
            </a:r>
          </a:p>
          <a:p>
            <a:pPr lvl="1"/>
            <a:r>
              <a:rPr lang="en-US" dirty="0"/>
              <a:t>Use of BP-lowering medication is recommended for primary prevention of CVD in adults </a:t>
            </a:r>
            <a:r>
              <a:rPr lang="en-US" dirty="0">
                <a:solidFill>
                  <a:srgbClr val="FF0000"/>
                </a:solidFill>
              </a:rPr>
              <a:t>with no history of CVD </a:t>
            </a:r>
            <a:r>
              <a:rPr lang="en-US" dirty="0"/>
              <a:t>and with an estimated 10-year ASCVD risk &lt;10% and an </a:t>
            </a:r>
            <a:r>
              <a:rPr lang="en-US" dirty="0">
                <a:solidFill>
                  <a:srgbClr val="FF0000"/>
                </a:solidFill>
              </a:rPr>
              <a:t>SBP of 140 mm Hg or higher or a DBP of 90 mm Hg or higher (I)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7DF4EE-00FD-4562-83FA-ADA9827FE2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ACC/AHA 2017</a:t>
            </a:r>
            <a:endParaRPr lang="th-TH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273BE-3CC7-442C-8A1F-41D96C58C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7620000" cy="2694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C4C6B-50C0-43B2-B575-C47C58A1629E}"/>
              </a:ext>
            </a:extLst>
          </p:cNvPr>
          <p:cNvSpPr txBox="1"/>
          <p:nvPr/>
        </p:nvSpPr>
        <p:spPr>
          <a:xfrm flipH="1">
            <a:off x="838200" y="6311900"/>
            <a:ext cx="1056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2017 ACC/AHA Guideline for the Prevention, Detection, Evaluation, and Management of High Blood Pressure in Adults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37460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5907-0075-40CD-AA1C-BFC6FACC0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Recommendations for BP Goal for Patients With Hypertension </a:t>
            </a:r>
          </a:p>
          <a:p>
            <a:pPr lvl="1"/>
            <a:r>
              <a:rPr lang="en-US" dirty="0"/>
              <a:t>For adults with confirmed hypertension and known CVD or 10-year ASCVD event risk of 10% or higher, a BP target of </a:t>
            </a:r>
            <a:r>
              <a:rPr lang="en-US" dirty="0">
                <a:solidFill>
                  <a:srgbClr val="FF0000"/>
                </a:solidFill>
              </a:rPr>
              <a:t>less than 130/80 mm Hg </a:t>
            </a:r>
            <a:r>
              <a:rPr lang="en-US" dirty="0"/>
              <a:t>is recommended (I)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adults with confirmed hypertension, without additional markers of increased CVD risk, a BP target of </a:t>
            </a:r>
            <a:r>
              <a:rPr lang="en-US" dirty="0">
                <a:solidFill>
                  <a:srgbClr val="FF0000"/>
                </a:solidFill>
              </a:rPr>
              <a:t>less than 130/80 mm Hg </a:t>
            </a:r>
            <a:r>
              <a:rPr lang="en-US" dirty="0"/>
              <a:t>may be reasonable (IIb) 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A05961-E3DE-46A5-A9F6-32CC1B9114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ACC/AHA 2017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BAC49-C35B-4EBE-88EC-098BA79D92D7}"/>
              </a:ext>
            </a:extLst>
          </p:cNvPr>
          <p:cNvSpPr txBox="1"/>
          <p:nvPr/>
        </p:nvSpPr>
        <p:spPr>
          <a:xfrm flipH="1">
            <a:off x="838200" y="5973346"/>
            <a:ext cx="1056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2017 ACC/AHA Guideline for the Prevention, Detection, Evaluation, and Management of High Blood Pressure in Adults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2998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1B16-9A34-45DB-B840-04CC04D23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for Choice of Initial Medication</a:t>
            </a:r>
          </a:p>
          <a:p>
            <a:pPr lvl="1"/>
            <a:r>
              <a:rPr lang="en-US" dirty="0"/>
              <a:t>For initiation of antihypertensive drug therapy, first-line agents include </a:t>
            </a:r>
            <a:r>
              <a:rPr lang="en-US" dirty="0">
                <a:solidFill>
                  <a:srgbClr val="FF0000"/>
                </a:solidFill>
              </a:rPr>
              <a:t>thiazide diuretics, CCBs, and ACE inhibitors or ARBs (I)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457B04-A141-487F-A19E-B4C47647B5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ACC/AHA 2017</a:t>
            </a:r>
            <a:endParaRPr lang="th-TH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FA815-F0A8-4210-BF9C-3123E1CB0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87" y="3163268"/>
            <a:ext cx="3283226" cy="2462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1B0CB-1047-4645-94AE-B7EB1C7C6B4F}"/>
              </a:ext>
            </a:extLst>
          </p:cNvPr>
          <p:cNvSpPr txBox="1"/>
          <p:nvPr/>
        </p:nvSpPr>
        <p:spPr>
          <a:xfrm flipH="1">
            <a:off x="838200" y="6109942"/>
            <a:ext cx="1056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2017 ACC/AHA Guideline for the Prevention, Detection, Evaluation, and Management of High Blood Pressure in Adults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32020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B6CAB-641D-4355-9B00-681557A30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Recommendations for Treatment of Hypertension in Patients With Stable Ischemic Heart Disease (SIHD) </a:t>
            </a:r>
          </a:p>
          <a:p>
            <a:endParaRPr lang="en-US" dirty="0"/>
          </a:p>
          <a:p>
            <a:pPr lvl="1"/>
            <a:r>
              <a:rPr lang="en-US" dirty="0"/>
              <a:t>In adults with SIHD and hypertension, a BP target of </a:t>
            </a:r>
            <a:r>
              <a:rPr lang="en-US" dirty="0">
                <a:solidFill>
                  <a:srgbClr val="FF0000"/>
                </a:solidFill>
              </a:rPr>
              <a:t>less than 130/80 mm Hg </a:t>
            </a:r>
            <a:r>
              <a:rPr lang="en-US" dirty="0"/>
              <a:t>is recommended (I)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Adults with SIHD and hypertension (BP ≥130/80 mm Hg) should be treated with medications (beta blockers, ACE inhibitors, or ARBs) for compelling indications (previous MI, stable angina) as first-line therapy (I)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DD564C-CD5D-48FD-B110-2A95D62DED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ACC/AHA 2017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D8395-C9CD-4F7C-AEED-7239E10BB3C4}"/>
              </a:ext>
            </a:extLst>
          </p:cNvPr>
          <p:cNvSpPr txBox="1"/>
          <p:nvPr/>
        </p:nvSpPr>
        <p:spPr>
          <a:xfrm flipH="1">
            <a:off x="838200" y="6109942"/>
            <a:ext cx="1056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2017 ACC/AHA Guideline for the Prevention, Detection, Evaluation, and Management of High Blood Pressure in Adults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419941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E3B202-94FA-456D-91AE-D80B88EDF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78" t="10030" r="24649" b="42893"/>
          <a:stretch/>
        </p:blipFill>
        <p:spPr>
          <a:xfrm>
            <a:off x="834887" y="768627"/>
            <a:ext cx="10137913" cy="55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0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54DC-BD02-4EFC-AE83-4B779B39F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Recommendations for Treatment of Hypertension in Patients With Stable Ischemic Heart Disease (SIHD) </a:t>
            </a:r>
          </a:p>
          <a:p>
            <a:endParaRPr lang="en-US" dirty="0"/>
          </a:p>
          <a:p>
            <a:pPr lvl="1"/>
            <a:r>
              <a:rPr lang="en-US" dirty="0"/>
              <a:t>with the addition of other drugs (e.g., dihydropyridine CCBs, thiazide diuretics) as needed to further control hypertension. (I)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adults with SIHD with angina and persistent uncontrolled hypertension, the addition of </a:t>
            </a:r>
            <a:r>
              <a:rPr lang="en-US" dirty="0">
                <a:solidFill>
                  <a:srgbClr val="FF0000"/>
                </a:solidFill>
              </a:rPr>
              <a:t>dihydropyridine CCBs , beta blockers </a:t>
            </a:r>
            <a:r>
              <a:rPr lang="en-US" dirty="0"/>
              <a:t>is recommended. (I)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989F51-CA08-4F36-A163-F9E4C7C920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ACC/AHA 2017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BBD62-1039-46CD-BCDA-F2D0D552E809}"/>
              </a:ext>
            </a:extLst>
          </p:cNvPr>
          <p:cNvSpPr txBox="1"/>
          <p:nvPr/>
        </p:nvSpPr>
        <p:spPr>
          <a:xfrm flipH="1">
            <a:off x="838200" y="6109942"/>
            <a:ext cx="1056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2017 ACC/AHA Guideline for the Prevention, Detection, Evaluation, and Management of High Blood Pressure in Adults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013715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B82F-88E8-4AF3-BD45-3192DF034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Recommendations for Treatment of Hypertension in Patients With Stable Ischemic Heart Disease (SIHD)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adults who have had a MI or acute coronary syndrome, it is reasonable to continue beta blockers </a:t>
            </a:r>
            <a:r>
              <a:rPr lang="en-US" dirty="0">
                <a:solidFill>
                  <a:srgbClr val="FF0000"/>
                </a:solidFill>
              </a:rPr>
              <a:t>beyond 3 years as long-term therapy</a:t>
            </a:r>
            <a:r>
              <a:rPr lang="en-US" dirty="0"/>
              <a:t> for hypertension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Beta blockers and/or CCBs might be considered to control hypertension in patients with CAD (without </a:t>
            </a:r>
            <a:r>
              <a:rPr lang="en-US" dirty="0" err="1"/>
              <a:t>HFrEF</a:t>
            </a:r>
            <a:r>
              <a:rPr lang="en-US" dirty="0"/>
              <a:t>) who had an </a:t>
            </a:r>
            <a:r>
              <a:rPr lang="en-US" dirty="0">
                <a:solidFill>
                  <a:srgbClr val="FF0000"/>
                </a:solidFill>
              </a:rPr>
              <a:t>MI more than 3 years </a:t>
            </a:r>
            <a:r>
              <a:rPr lang="en-US" dirty="0"/>
              <a:t>ago and have angina. (IIb)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C728AA-7757-49C5-A9AD-CEBB8D38A7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ACC/AHA 2017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48FBC-DB46-42EB-928C-0FBBF26D4AE5}"/>
              </a:ext>
            </a:extLst>
          </p:cNvPr>
          <p:cNvSpPr txBox="1"/>
          <p:nvPr/>
        </p:nvSpPr>
        <p:spPr>
          <a:xfrm flipH="1">
            <a:off x="838200" y="6109942"/>
            <a:ext cx="10565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2017 ACC/AHA Guideline for the Prevention, Detection, Evaluation, and Management of High Blood Pressure in Adults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981531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F0AB-616F-48C0-A5AD-32805687E4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New concepts in the pathophysiology of hypertension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E05D3-B7D8-4BDF-85BB-191A3A997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hypertension could be affected by new findings suggesting that the pathophysiology of hypertension. </a:t>
            </a:r>
          </a:p>
          <a:p>
            <a:endParaRPr lang="en-US" dirty="0"/>
          </a:p>
          <a:p>
            <a:pPr lvl="1"/>
            <a:r>
              <a:rPr lang="en-US" dirty="0"/>
              <a:t>changes in the activity of neuronal nitric oxide synthase (</a:t>
            </a:r>
            <a:r>
              <a:rPr lang="en-US" dirty="0" err="1"/>
              <a:t>nNO</a:t>
            </a:r>
            <a:r>
              <a:rPr lang="en-US" dirty="0"/>
              <a:t> synthase). </a:t>
            </a:r>
          </a:p>
          <a:p>
            <a:endParaRPr lang="en-US" dirty="0"/>
          </a:p>
          <a:p>
            <a:r>
              <a:rPr lang="en-US" dirty="0"/>
              <a:t>A small study has shown that </a:t>
            </a:r>
            <a:r>
              <a:rPr lang="en-US" dirty="0">
                <a:solidFill>
                  <a:srgbClr val="FF0000"/>
                </a:solidFill>
              </a:rPr>
              <a:t>inhibition of </a:t>
            </a:r>
            <a:r>
              <a:rPr lang="en-US" dirty="0" err="1">
                <a:solidFill>
                  <a:srgbClr val="FF0000"/>
                </a:solidFill>
              </a:rPr>
              <a:t>nNO</a:t>
            </a:r>
            <a:r>
              <a:rPr lang="en-US" dirty="0">
                <a:solidFill>
                  <a:srgbClr val="FF0000"/>
                </a:solidFill>
              </a:rPr>
              <a:t> synthase </a:t>
            </a:r>
            <a:r>
              <a:rPr lang="en-US" dirty="0"/>
              <a:t>in healthy human subjects </a:t>
            </a:r>
            <a:r>
              <a:rPr lang="en-US" dirty="0">
                <a:solidFill>
                  <a:srgbClr val="FF0000"/>
                </a:solidFill>
              </a:rPr>
              <a:t>increases arterial blood pressure.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710B2-1DEF-4126-80F1-EF9364579338}"/>
              </a:ext>
            </a:extLst>
          </p:cNvPr>
          <p:cNvSpPr txBox="1"/>
          <p:nvPr/>
        </p:nvSpPr>
        <p:spPr>
          <a:xfrm>
            <a:off x="838200" y="588457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Shabeeh</a:t>
            </a:r>
            <a:r>
              <a:rPr lang="en-US" sz="1600" dirty="0"/>
              <a:t> H, Khan S, Jiang B, et al. Blood pressure in healthy humans is regulated by neuronal NO synthase. Hypertension 2017;69:970–6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798180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7371-671A-4872-A693-AB4BB03A9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may development of new pharmacological agents capable of stimulating </a:t>
            </a:r>
            <a:r>
              <a:rPr lang="en-US" dirty="0" err="1"/>
              <a:t>nNO</a:t>
            </a:r>
            <a:r>
              <a:rPr lang="en-US" dirty="0"/>
              <a:t> synthase.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666A83-C81B-424D-A1A5-0A2F28F28D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New concepts in the pathophysiology of hypertension </a:t>
            </a:r>
            <a:endParaRPr lang="th-TH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4E6F7-988A-4A5D-BC13-BA1985EAA8AF}"/>
              </a:ext>
            </a:extLst>
          </p:cNvPr>
          <p:cNvSpPr txBox="1"/>
          <p:nvPr/>
        </p:nvSpPr>
        <p:spPr>
          <a:xfrm>
            <a:off x="838200" y="588457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Shabeeh</a:t>
            </a:r>
            <a:r>
              <a:rPr lang="en-US" sz="1600" dirty="0"/>
              <a:t> H, Khan S, Jiang B, et al. Blood pressure in healthy humans is regulated by neuronal NO synthase. Hypertension 2017;69:970–6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184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389B-A564-4DD2-AF9D-655E9BCB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Coronary revascularization</a:t>
            </a:r>
            <a:endParaRPr lang="th-TH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9EE20-17B7-440E-ABB0-8CD626B95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44" y="2321994"/>
            <a:ext cx="4987111" cy="3735519"/>
          </a:xfrm>
        </p:spPr>
      </p:pic>
    </p:spTree>
    <p:extLst>
      <p:ext uri="{BB962C8B-B14F-4D97-AF65-F5344CB8AC3E}">
        <p14:creationId xmlns:p14="http://schemas.microsoft.com/office/powerpoint/2010/main" val="3514591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6D0C-6123-4221-8D18-14939D2B4F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The rise of percutaneous coronary interventions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26A7-9589-4D3D-8437-EADF43794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1992, in the UK </a:t>
            </a:r>
          </a:p>
          <a:p>
            <a:pPr lvl="1"/>
            <a:r>
              <a:rPr lang="en-US" dirty="0"/>
              <a:t>20,000 patients underwent surgical coronary revascularization </a:t>
            </a:r>
          </a:p>
          <a:p>
            <a:pPr lvl="1"/>
            <a:r>
              <a:rPr lang="en-US" dirty="0"/>
              <a:t>10,000 underwent percutaneous coronary angioplasty</a:t>
            </a:r>
          </a:p>
          <a:p>
            <a:endParaRPr lang="en-US" dirty="0"/>
          </a:p>
          <a:p>
            <a:r>
              <a:rPr lang="en-US" dirty="0"/>
              <a:t>In 1997</a:t>
            </a:r>
          </a:p>
          <a:p>
            <a:pPr lvl="1"/>
            <a:r>
              <a:rPr lang="en-US" dirty="0"/>
              <a:t>surgical and interventional coronary revascularizations were equal.</a:t>
            </a:r>
          </a:p>
          <a:p>
            <a:endParaRPr lang="en-US" dirty="0"/>
          </a:p>
          <a:p>
            <a:r>
              <a:rPr lang="en-US" dirty="0"/>
              <a:t>The 2015 British Cardiovascular Intervention Society(BCIS) </a:t>
            </a:r>
          </a:p>
          <a:p>
            <a:pPr lvl="1"/>
            <a:r>
              <a:rPr lang="en-US" dirty="0"/>
              <a:t>16,500 surgical and 97,000 interventional coronary revascularizations were performed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716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4FB3-8369-4311-8F1F-08B0E43D1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Managing dual antiplatelet therapy (DAPT) in surgical patients. </a:t>
            </a:r>
          </a:p>
          <a:p>
            <a:r>
              <a:rPr lang="en-US" dirty="0"/>
              <a:t>Stent thrombosis if DAPT is stopped.</a:t>
            </a:r>
          </a:p>
          <a:p>
            <a:r>
              <a:rPr lang="en-US" dirty="0"/>
              <a:t>Excessive bleeding if it is maintained must be carefully evaluated.</a:t>
            </a:r>
          </a:p>
          <a:p>
            <a:r>
              <a:rPr lang="en-US" dirty="0"/>
              <a:t>Risk involved in delaying non-cardiac surgery.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280E9E-4D7D-4BC9-8F19-C2D28E8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The rise of percutaneous coronary interventions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0E130-D7F5-40D8-8302-4D0BB25B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3" y="3976105"/>
            <a:ext cx="4147931" cy="23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31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BEC6-B274-4C43-BE90-CF1C8EA8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recommendation is, to </a:t>
            </a:r>
            <a:r>
              <a:rPr lang="en-US" dirty="0">
                <a:solidFill>
                  <a:srgbClr val="FF0000"/>
                </a:solidFill>
              </a:rPr>
              <a:t>delay non-cardiac surgery until DAPT is no longer needed.</a:t>
            </a:r>
          </a:p>
          <a:p>
            <a:pPr lvl="1"/>
            <a:r>
              <a:rPr lang="en-US" dirty="0"/>
              <a:t>12 months after acute coronary syndromes irrespective of the type of stent</a:t>
            </a:r>
          </a:p>
          <a:p>
            <a:pPr lvl="1"/>
            <a:r>
              <a:rPr lang="en-US" dirty="0"/>
              <a:t>probably 6 months for stable angina for DES</a:t>
            </a:r>
          </a:p>
          <a:p>
            <a:pPr lvl="1"/>
            <a:r>
              <a:rPr lang="en-US" dirty="0"/>
              <a:t>4 weeks for BMS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120B40-65CC-456E-A37E-A8638653D4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The rise of percutaneous coronary interventions</a:t>
            </a:r>
            <a:endParaRPr lang="th-TH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4365D-11CC-4B50-8BA1-45C9E4A48BD9}"/>
              </a:ext>
            </a:extLst>
          </p:cNvPr>
          <p:cNvSpPr txBox="1"/>
          <p:nvPr/>
        </p:nvSpPr>
        <p:spPr>
          <a:xfrm>
            <a:off x="838200" y="566187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2016 ACC/AHA Guideline focused update on duration of dual antiplatelet therapy in patients with coronary artery disease: a report of the American College of Cardiology/American Heart Association Task Force on Clinical Practice Guidelines. J Am Coll </a:t>
            </a:r>
            <a:r>
              <a:rPr lang="en-US" sz="1600" dirty="0" err="1"/>
              <a:t>Cardiol</a:t>
            </a:r>
            <a:r>
              <a:rPr lang="en-US" sz="1600" dirty="0"/>
              <a:t> 2016;68:1082–115 </a:t>
            </a:r>
          </a:p>
        </p:txBody>
      </p:sp>
    </p:spTree>
    <p:extLst>
      <p:ext uri="{BB962C8B-B14F-4D97-AF65-F5344CB8AC3E}">
        <p14:creationId xmlns:p14="http://schemas.microsoft.com/office/powerpoint/2010/main" val="2447880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D3A62E-6CBC-43D9-8276-4DFC0EF68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67" t="18486" r="20433" b="15187"/>
          <a:stretch/>
        </p:blipFill>
        <p:spPr>
          <a:xfrm>
            <a:off x="967409" y="636104"/>
            <a:ext cx="10230678" cy="57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1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9AFA-37DF-4967-A632-12D09F9517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Non-cardiac surgery inpatients with coronary stents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3BF6F-623C-4F3F-B76B-A39ECF25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delay between insertion of stents and non-cardiac surgery.</a:t>
            </a:r>
          </a:p>
          <a:p>
            <a:pPr lvl="1"/>
            <a:r>
              <a:rPr lang="en-US" sz="2600" dirty="0"/>
              <a:t>For BMS, </a:t>
            </a:r>
            <a:r>
              <a:rPr lang="en-US" sz="2600" dirty="0">
                <a:solidFill>
                  <a:srgbClr val="FF0000"/>
                </a:solidFill>
              </a:rPr>
              <a:t>more than 30 days </a:t>
            </a:r>
            <a:r>
              <a:rPr lang="en-US" sz="2600" dirty="0"/>
              <a:t>is recommended before non-cardiac surgery</a:t>
            </a:r>
          </a:p>
          <a:p>
            <a:pPr lvl="1"/>
            <a:r>
              <a:rPr lang="en-US" sz="2600" dirty="0"/>
              <a:t>For DES, </a:t>
            </a:r>
            <a:r>
              <a:rPr lang="en-US" sz="2600" dirty="0">
                <a:solidFill>
                  <a:srgbClr val="FF0000"/>
                </a:solidFill>
              </a:rPr>
              <a:t>more than 3 months </a:t>
            </a:r>
            <a:r>
              <a:rPr lang="en-US" sz="2600" dirty="0"/>
              <a:t>is recommended before surgery is to be considered, preferably waiting </a:t>
            </a:r>
            <a:r>
              <a:rPr lang="en-US" sz="2600" dirty="0">
                <a:solidFill>
                  <a:srgbClr val="FF0000"/>
                </a:solidFill>
              </a:rPr>
              <a:t>for 6 months </a:t>
            </a:r>
            <a:r>
              <a:rPr lang="en-US" sz="2600" dirty="0"/>
              <a:t>before proceeding.</a:t>
            </a:r>
          </a:p>
          <a:p>
            <a:endParaRPr lang="en-US" sz="2600" dirty="0"/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506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CE9A-D290-407F-A306-4E33B4329B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Outline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EF7B-CA0D-4635-BB86-26CDE9BB1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Arterial hypertension</a:t>
            </a:r>
          </a:p>
          <a:p>
            <a:r>
              <a:rPr lang="en-US" dirty="0"/>
              <a:t>Coronary revascularization</a:t>
            </a:r>
          </a:p>
          <a:p>
            <a:r>
              <a:rPr lang="en-US" dirty="0"/>
              <a:t>Heart failure</a:t>
            </a:r>
          </a:p>
          <a:p>
            <a:r>
              <a:rPr lang="en-US" dirty="0"/>
              <a:t>Biomarkers</a:t>
            </a:r>
          </a:p>
          <a:p>
            <a:r>
              <a:rPr lang="en-US" dirty="0"/>
              <a:t>Technological advances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537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2D733D-89D5-4C7F-B5F5-2DED47E59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35" t="21034" r="20367" b="9244"/>
          <a:stretch/>
        </p:blipFill>
        <p:spPr>
          <a:xfrm>
            <a:off x="967409" y="583097"/>
            <a:ext cx="10204174" cy="5724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77D1F9-5411-46E6-804C-41E9DDAACADE}"/>
              </a:ext>
            </a:extLst>
          </p:cNvPr>
          <p:cNvSpPr/>
          <p:nvPr/>
        </p:nvSpPr>
        <p:spPr>
          <a:xfrm>
            <a:off x="2557670" y="3882887"/>
            <a:ext cx="7341704" cy="18022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After an acute coronary syndrome?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Does the algorithm apply to these patients?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2D33-80BD-41A5-86FE-8DF66CE82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generation DES, recent studies suggest </a:t>
            </a:r>
          </a:p>
          <a:p>
            <a:pPr lvl="1"/>
            <a:r>
              <a:rPr lang="en-US" dirty="0"/>
              <a:t>risk is already </a:t>
            </a:r>
            <a:r>
              <a:rPr lang="en-US" dirty="0">
                <a:solidFill>
                  <a:srgbClr val="FF0000"/>
                </a:solidFill>
              </a:rPr>
              <a:t>reduced 3 months after stent insertion.</a:t>
            </a:r>
          </a:p>
          <a:p>
            <a:endParaRPr lang="en-US" dirty="0"/>
          </a:p>
          <a:p>
            <a:r>
              <a:rPr lang="en-US" dirty="0"/>
              <a:t>It is safe to proceed with non-cardiac surgery </a:t>
            </a:r>
            <a:r>
              <a:rPr lang="en-US" dirty="0">
                <a:solidFill>
                  <a:srgbClr val="FF0000"/>
                </a:solidFill>
              </a:rPr>
              <a:t>6 months</a:t>
            </a:r>
            <a:r>
              <a:rPr lang="en-US" dirty="0"/>
              <a:t>, and if necessary, </a:t>
            </a:r>
            <a:r>
              <a:rPr lang="en-US" dirty="0">
                <a:solidFill>
                  <a:srgbClr val="FF0000"/>
                </a:solidFill>
              </a:rPr>
              <a:t>even 3 months </a:t>
            </a:r>
            <a:r>
              <a:rPr lang="en-US" dirty="0"/>
              <a:t>after DES insertion.</a:t>
            </a:r>
          </a:p>
          <a:p>
            <a:endParaRPr lang="en-US" dirty="0"/>
          </a:p>
          <a:p>
            <a:r>
              <a:rPr lang="en-US" dirty="0"/>
              <a:t>Safety of neuraxial blockade in patients receiving antiplatelet??</a:t>
            </a:r>
          </a:p>
          <a:p>
            <a:pPr lvl="1"/>
            <a:r>
              <a:rPr lang="en-US" dirty="0"/>
              <a:t>neuraxial blockade </a:t>
            </a:r>
            <a:r>
              <a:rPr lang="en-US" dirty="0">
                <a:solidFill>
                  <a:srgbClr val="FF0000"/>
                </a:solidFill>
              </a:rPr>
              <a:t>should not be used </a:t>
            </a:r>
            <a:r>
              <a:rPr lang="en-US" dirty="0"/>
              <a:t>in the presence of ongoing antiplatelet therapy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71CCC2-7AF4-4838-AB7A-8F76D5496B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Non-cardiac surgery in patients with coronary stents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129649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CE34E-2A07-4DC7-8D55-6275B3F8E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the 2014 ESC/ESA guideline states that patients with coronary stents remain at </a:t>
            </a:r>
            <a:r>
              <a:rPr lang="en-US" dirty="0">
                <a:solidFill>
                  <a:srgbClr val="FF0000"/>
                </a:solidFill>
              </a:rPr>
              <a:t>higher risk.</a:t>
            </a:r>
          </a:p>
          <a:p>
            <a:endParaRPr lang="en-US" dirty="0"/>
          </a:p>
          <a:p>
            <a:r>
              <a:rPr lang="en-US" dirty="0"/>
              <a:t>The study by </a:t>
            </a:r>
            <a:r>
              <a:rPr lang="en-US" dirty="0" err="1"/>
              <a:t>Egholm</a:t>
            </a:r>
            <a:r>
              <a:rPr lang="en-US" dirty="0"/>
              <a:t> and colleagues, in 2016</a:t>
            </a:r>
          </a:p>
          <a:p>
            <a:pPr lvl="1"/>
            <a:r>
              <a:rPr lang="en-US" dirty="0"/>
              <a:t>4,303 stented patients were matched with 22,232 controls</a:t>
            </a:r>
          </a:p>
          <a:p>
            <a:pPr lvl="1"/>
            <a:r>
              <a:rPr lang="en-US" dirty="0"/>
              <a:t>risk of 30-day MI in patients with DES inserted within 1 </a:t>
            </a:r>
            <a:r>
              <a:rPr lang="en-US" dirty="0" err="1"/>
              <a:t>yr</a:t>
            </a:r>
            <a:r>
              <a:rPr lang="en-US" dirty="0"/>
              <a:t> of surgery was higher than patients without coronary artery disease only </a:t>
            </a:r>
            <a:r>
              <a:rPr lang="en-US" dirty="0">
                <a:solidFill>
                  <a:srgbClr val="FF0000"/>
                </a:solidFill>
              </a:rPr>
              <a:t>for the first 2 months </a:t>
            </a:r>
            <a:r>
              <a:rPr lang="en-US" dirty="0"/>
              <a:t>after stent insertion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96B5DA-850B-48D7-B893-BB6B671365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Do coronary stents protect against cardiac complications of non-cardiac surgery? </a:t>
            </a:r>
            <a:endParaRPr lang="th-TH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82BE29-31EC-4D45-8922-DDCBA2986981}"/>
              </a:ext>
            </a:extLst>
          </p:cNvPr>
          <p:cNvSpPr/>
          <p:nvPr/>
        </p:nvSpPr>
        <p:spPr>
          <a:xfrm>
            <a:off x="1669774" y="4851400"/>
            <a:ext cx="8852452" cy="13255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Insertion of coronary stents may protect against perioperative major adverse cardiac events.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DD5B6-8E0C-4306-91FA-CD1377E5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recommended to maintain DAPT or at least aspirin whenever possible, but studies show </a:t>
            </a:r>
            <a:r>
              <a:rPr lang="en-US" dirty="0">
                <a:solidFill>
                  <a:srgbClr val="FF0000"/>
                </a:solidFill>
              </a:rPr>
              <a:t>the risk of adverse events to be the same </a:t>
            </a:r>
            <a:r>
              <a:rPr lang="en-US" dirty="0"/>
              <a:t>whether DAPT is stopped or maintained.</a:t>
            </a:r>
          </a:p>
          <a:p>
            <a:endParaRPr lang="en-US" dirty="0"/>
          </a:p>
          <a:p>
            <a:r>
              <a:rPr lang="en-US" dirty="0"/>
              <a:t>The study in over 1082 patients who underwent cardiac and non-cardiac surgery after insertion of stents</a:t>
            </a:r>
          </a:p>
          <a:p>
            <a:pPr lvl="1"/>
            <a:r>
              <a:rPr lang="en-US" dirty="0"/>
              <a:t>antiplatelet discontinuation </a:t>
            </a:r>
            <a:r>
              <a:rPr lang="en-US" dirty="0">
                <a:solidFill>
                  <a:srgbClr val="FF0000"/>
                </a:solidFill>
              </a:rPr>
              <a:t>increases the 30-day risk </a:t>
            </a:r>
            <a:r>
              <a:rPr lang="en-US" dirty="0"/>
              <a:t>of major cardiovascular adverse events (MACE), while not protection from major bleeding.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A8642C-8D01-47F2-8EAC-45F7337D69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Do coronary stents protect against cardiac complications of non-cardiac surgery? </a:t>
            </a:r>
            <a:endParaRPr lang="th-TH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4DBD5-AA57-412B-8D0F-9A213E2C1764}"/>
              </a:ext>
            </a:extLst>
          </p:cNvPr>
          <p:cNvSpPr txBox="1"/>
          <p:nvPr/>
        </p:nvSpPr>
        <p:spPr>
          <a:xfrm>
            <a:off x="838201" y="6029739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Antiplatelet therapy and outcome in patients undergoing surgery following coronary stenting: results of the surgery after stenting registry. Catheter Cardiovasc </a:t>
            </a:r>
            <a:r>
              <a:rPr lang="en-US" sz="1600" dirty="0" err="1"/>
              <a:t>Interv</a:t>
            </a:r>
            <a:r>
              <a:rPr lang="en-US" sz="1600" dirty="0"/>
              <a:t> 2017;89:E13–25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608669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C7F1D-5EB8-4765-BEC3-24EEF00F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small study of 201 subjects in 2016 </a:t>
            </a:r>
          </a:p>
          <a:p>
            <a:pPr lvl="1"/>
            <a:r>
              <a:rPr lang="en-US" dirty="0"/>
              <a:t>incidence of MACE is high in patients undergoing non-cardiac surgery after previous PCI in spite of adequate perioperative antiplatelet therapy</a:t>
            </a:r>
          </a:p>
          <a:p>
            <a:endParaRPr lang="en-US" dirty="0"/>
          </a:p>
          <a:p>
            <a:r>
              <a:rPr lang="en-US" dirty="0"/>
              <a:t>The 2016 ACC/AHA guideline reiterates that </a:t>
            </a:r>
            <a:r>
              <a:rPr lang="en-US" dirty="0">
                <a:solidFill>
                  <a:srgbClr val="FF0000"/>
                </a:solidFill>
              </a:rPr>
              <a:t>“decisions are best determined by a consensus of the surgeon, anesthesiologist, cardiologist, and patient”.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9B6441-32DE-4A9F-8D54-8BC8356DD3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Do coronary stents protect against cardiac complications of non-cardiac surgery?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965855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C179-4BE8-4343-9321-1E8E0B74C6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Surgery in patients with previous myocardial infarction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DB4B-0D72-4611-B09D-6DEB12D42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of patients presenting later for non-cardiac surgery after myocardial infarction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Sufficient time </a:t>
            </a:r>
            <a:r>
              <a:rPr lang="en-US" dirty="0"/>
              <a:t>needed to have elapsed before elective non-cardiac surgery.</a:t>
            </a:r>
          </a:p>
          <a:p>
            <a:pPr lvl="1"/>
            <a:r>
              <a:rPr lang="en-US" dirty="0"/>
              <a:t>The delay was reduced </a:t>
            </a:r>
            <a:r>
              <a:rPr lang="en-US" dirty="0">
                <a:solidFill>
                  <a:srgbClr val="FF0000"/>
                </a:solidFill>
              </a:rPr>
              <a:t>from six to three months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Or even </a:t>
            </a:r>
            <a:r>
              <a:rPr lang="en-US" dirty="0">
                <a:solidFill>
                  <a:srgbClr val="FF0000"/>
                </a:solidFill>
              </a:rPr>
              <a:t>six weeks </a:t>
            </a:r>
            <a:r>
              <a:rPr lang="en-US" dirty="0"/>
              <a:t>if there was no ischemia on a stress test.</a:t>
            </a:r>
          </a:p>
          <a:p>
            <a:endParaRPr lang="en-US" dirty="0"/>
          </a:p>
          <a:p>
            <a:r>
              <a:rPr lang="en-US" dirty="0"/>
              <a:t>Recent studies show that patients are at very high risk for postoperative cardiac complications if </a:t>
            </a:r>
            <a:r>
              <a:rPr lang="en-US" dirty="0">
                <a:solidFill>
                  <a:srgbClr val="FF0000"/>
                </a:solidFill>
              </a:rPr>
              <a:t>operated on less than 3 months</a:t>
            </a:r>
            <a:r>
              <a:rPr lang="en-US" dirty="0"/>
              <a:t> after receiving stents for MI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9388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993A5-3705-4471-8768-467E8F57F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longer term, there may be a decrease in the number of patients suffering acute myocardial infarction. </a:t>
            </a:r>
          </a:p>
          <a:p>
            <a:endParaRPr lang="en-US" dirty="0"/>
          </a:p>
          <a:p>
            <a:r>
              <a:rPr lang="en-US" dirty="0"/>
              <a:t>Plaque rupture is a major cause of acute coronary events. </a:t>
            </a:r>
          </a:p>
          <a:p>
            <a:pPr lvl="1"/>
            <a:r>
              <a:rPr lang="en-US" dirty="0"/>
              <a:t>Smooth muscle constitutes part of the interface between the thrombogenic core of atheroma and the lumen of the vessel.</a:t>
            </a:r>
          </a:p>
          <a:p>
            <a:pPr lvl="1"/>
            <a:r>
              <a:rPr lang="en-US" dirty="0"/>
              <a:t>Therapies aimed at </a:t>
            </a:r>
            <a:r>
              <a:rPr lang="en-US" dirty="0">
                <a:solidFill>
                  <a:srgbClr val="FF0000"/>
                </a:solidFill>
              </a:rPr>
              <a:t>reducing apoptosis of smooth muscle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D583F3-627A-4B14-B2F4-09E6E62F4F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Surgery in patients with previous myocardial infarction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302291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32D6-6E17-4A28-BF73-212D0EFA57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Heart failure</a:t>
            </a:r>
            <a:endParaRPr lang="th-TH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DB8E1E-323F-4FF1-BCE4-CCDC0341F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7" y="2385391"/>
            <a:ext cx="6665842" cy="3631096"/>
          </a:xfrm>
        </p:spPr>
      </p:pic>
    </p:spTree>
    <p:extLst>
      <p:ext uri="{BB962C8B-B14F-4D97-AF65-F5344CB8AC3E}">
        <p14:creationId xmlns:p14="http://schemas.microsoft.com/office/powerpoint/2010/main" val="248650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00CF-4A4D-49CD-82E7-5174EC4D78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Pharmacological advances in the treatment of heart failure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C48C-41D6-4E24-9FF2-99E3DF9BD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surgical setting, heart failure is the </a:t>
            </a:r>
            <a:r>
              <a:rPr lang="en-US" dirty="0">
                <a:solidFill>
                  <a:srgbClr val="FF0000"/>
                </a:solidFill>
              </a:rPr>
              <a:t>worst risk factor </a:t>
            </a:r>
            <a:r>
              <a:rPr lang="en-US" dirty="0"/>
              <a:t>for adverse perioperative cardiac events.</a:t>
            </a:r>
          </a:p>
          <a:p>
            <a:endParaRPr lang="en-US" dirty="0"/>
          </a:p>
          <a:p>
            <a:r>
              <a:rPr lang="en-US" dirty="0"/>
              <a:t>In the past, medical treatment has progressed with use </a:t>
            </a:r>
          </a:p>
          <a:p>
            <a:pPr lvl="1"/>
            <a:r>
              <a:rPr lang="en-US" dirty="0"/>
              <a:t>ACE inhibitors</a:t>
            </a:r>
          </a:p>
          <a:p>
            <a:pPr lvl="1"/>
            <a:r>
              <a:rPr lang="en-US" dirty="0"/>
              <a:t>beta-blockers </a:t>
            </a:r>
          </a:p>
          <a:p>
            <a:pPr lvl="1"/>
            <a:r>
              <a:rPr lang="en-US" dirty="0"/>
              <a:t>more recently aldosterone antagonists</a:t>
            </a:r>
          </a:p>
          <a:p>
            <a:pPr lvl="1"/>
            <a:r>
              <a:rPr lang="en-US" dirty="0"/>
              <a:t>digoxin is given only atrial fibrillation 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8600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88A5-BE78-4AB7-B597-D4F9FDB4B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Innovations have included a brain natriuretic peptide (BNP) analogue (</a:t>
            </a:r>
            <a:r>
              <a:rPr lang="en-US" dirty="0" err="1"/>
              <a:t>nesiritide</a:t>
            </a:r>
            <a:r>
              <a:rPr lang="en-US" dirty="0"/>
              <a:t>) and </a:t>
            </a:r>
            <a:r>
              <a:rPr lang="en-US" dirty="0">
                <a:solidFill>
                  <a:srgbClr val="FF0000"/>
                </a:solidFill>
              </a:rPr>
              <a:t>Ivabradine.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Ivabradine </a:t>
            </a:r>
          </a:p>
          <a:p>
            <a:pPr lvl="1"/>
            <a:r>
              <a:rPr lang="en-US" dirty="0"/>
              <a:t>blocker of the ‘funny’ channels in pacemaker cells</a:t>
            </a:r>
          </a:p>
          <a:p>
            <a:pPr lvl="1"/>
            <a:r>
              <a:rPr lang="en-US" dirty="0"/>
              <a:t>spontaneous depolarization of the cells becomes slower</a:t>
            </a:r>
          </a:p>
          <a:p>
            <a:pPr lvl="1"/>
            <a:r>
              <a:rPr lang="en-US" dirty="0"/>
              <a:t>heart rate decreases.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A8D316-AB99-42EB-BDC9-620E0D3F67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Pharmacological advances in the treatment of heart failure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12015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A418-877A-4167-A5FB-4F6C4A50ED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Background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8495-5272-4FF8-B9F4-E4A9F7959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past 25yr there have been innumerable innovations in the management of cardiac disease.</a:t>
            </a:r>
          </a:p>
          <a:p>
            <a:endParaRPr lang="en-US" dirty="0"/>
          </a:p>
          <a:p>
            <a:r>
              <a:rPr lang="en-US" dirty="0"/>
              <a:t>Impacted on the perioperative management of surgical patients.</a:t>
            </a:r>
          </a:p>
          <a:p>
            <a:endParaRPr lang="en-US" dirty="0"/>
          </a:p>
          <a:p>
            <a:r>
              <a:rPr lang="en-US" dirty="0"/>
              <a:t>A selection was chosen for highlighting those most likely to influence clinical practice for adult patients, and particularly elderly patients.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98534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45F3F-A393-43BD-AF12-15B72A07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recently, </a:t>
            </a:r>
            <a:r>
              <a:rPr lang="en-US" dirty="0">
                <a:solidFill>
                  <a:srgbClr val="FF0000"/>
                </a:solidFill>
              </a:rPr>
              <a:t>sacubitril/valsartan </a:t>
            </a:r>
            <a:r>
              <a:rPr lang="en-US" dirty="0"/>
              <a:t>has been introduced.</a:t>
            </a:r>
          </a:p>
          <a:p>
            <a:endParaRPr lang="en-US" dirty="0"/>
          </a:p>
          <a:p>
            <a:r>
              <a:rPr lang="en-US" dirty="0"/>
              <a:t>Sacubitril is a blocker of </a:t>
            </a:r>
            <a:r>
              <a:rPr lang="en-US" dirty="0" err="1"/>
              <a:t>neprilysin</a:t>
            </a:r>
            <a:r>
              <a:rPr lang="en-US" dirty="0"/>
              <a:t> (enzyme that degrades both atrial and brain natriuretic peptides)</a:t>
            </a:r>
          </a:p>
          <a:p>
            <a:pPr lvl="1"/>
            <a:r>
              <a:rPr lang="en-US" dirty="0"/>
              <a:t>contribute to improving cardiac function</a:t>
            </a:r>
          </a:p>
          <a:p>
            <a:pPr lvl="1"/>
            <a:r>
              <a:rPr lang="en-US" dirty="0"/>
              <a:t>reinforced by the afterload-reducing properties of the ARA valsartan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D418C9-940B-4500-8ABA-2C2353392E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Pharmacological advances in the treatment of heart failure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245302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957E-7665-419A-9845-261D311B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Institute for Health and Care Excellence (NICE) recommend </a:t>
            </a:r>
            <a:r>
              <a:rPr lang="en-US" dirty="0">
                <a:solidFill>
                  <a:srgbClr val="FF0000"/>
                </a:solidFill>
              </a:rPr>
              <a:t>ivabradine and sacubitril/valsartan</a:t>
            </a:r>
            <a:endParaRPr lang="th-TH" dirty="0">
              <a:solidFill>
                <a:srgbClr val="FF0000"/>
              </a:solidFill>
            </a:endParaRPr>
          </a:p>
          <a:p>
            <a:endParaRPr lang="th-TH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EDEFD5-C571-4CCC-A801-6E5BC977C033}"/>
              </a:ext>
            </a:extLst>
          </p:cNvPr>
          <p:cNvSpPr/>
          <p:nvPr/>
        </p:nvSpPr>
        <p:spPr>
          <a:xfrm>
            <a:off x="1663147" y="3193774"/>
            <a:ext cx="8865705" cy="12059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patients on optimal heart failure medication and with an ejection fraction of less than 35%.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AB2BF4-E638-4BBC-A894-532D8C39C0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Pharmacological advances in the treatment of heart failure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585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BE49-B747-493D-8BCC-4F7EB5037A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Resynchronization therapy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D012-E587-4152-BF53-241E6707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Dyssynchrony</a:t>
            </a:r>
            <a:r>
              <a:rPr lang="en-US" dirty="0"/>
              <a:t> of ventricular contraction decreases its pumping efficiency. </a:t>
            </a:r>
          </a:p>
          <a:p>
            <a:endParaRPr lang="en-US" dirty="0"/>
          </a:p>
          <a:p>
            <a:r>
              <a:rPr lang="en-US" dirty="0"/>
              <a:t>The use of cardiac resynchronization devices.(cardioverter-defibrillator and/or a cardiac pacemaker)</a:t>
            </a:r>
          </a:p>
          <a:p>
            <a:endParaRPr lang="en-US" dirty="0"/>
          </a:p>
          <a:p>
            <a:r>
              <a:rPr lang="en-US" dirty="0"/>
              <a:t>Improve the survival of patients with heart failure from sudden and unexpected death (electrical disturbances in their myocardium)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4259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4E6A7-6654-49F6-AF13-132EE55FB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devices are recommended only in patients with an </a:t>
            </a:r>
            <a:r>
              <a:rPr lang="en-US" dirty="0">
                <a:solidFill>
                  <a:srgbClr val="FF0000"/>
                </a:solidFill>
              </a:rPr>
              <a:t>ejection fraction less than 35%.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9FACAF-0F67-4DF8-A054-922930DF100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Resynchronization therapy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9BEB1-0862-4F42-9258-B84C321C3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87" y="3128963"/>
            <a:ext cx="572162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1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06F7-5F95-4AF2-A246-FF09A32FBA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Challenges for the future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A7F3D-7880-4655-9B8F-A8D565DA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still a large number of patients who have advanced heart failure with poor prognosis despite optimal medical therapy.</a:t>
            </a:r>
          </a:p>
          <a:p>
            <a:endParaRPr lang="en-US" dirty="0"/>
          </a:p>
          <a:p>
            <a:r>
              <a:rPr lang="en-US" dirty="0"/>
              <a:t>Because improved management of acute myocardial infarction has reduced its early mortality.</a:t>
            </a:r>
          </a:p>
          <a:p>
            <a:endParaRPr lang="en-US" dirty="0"/>
          </a:p>
          <a:p>
            <a:r>
              <a:rPr lang="en-US" dirty="0"/>
              <a:t>People survive the initial episode but suffer from significant cardiac dysfunction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9303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0B95-A81C-4F81-A942-79D3561BB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assistance of the heart started with the </a:t>
            </a:r>
            <a:r>
              <a:rPr lang="en-US" dirty="0">
                <a:solidFill>
                  <a:srgbClr val="FF0000"/>
                </a:solidFill>
              </a:rPr>
              <a:t>intra-aortic balloon pump </a:t>
            </a:r>
            <a:r>
              <a:rPr lang="en-US" dirty="0"/>
              <a:t>almost 60 </a:t>
            </a:r>
            <a:r>
              <a:rPr lang="en-US" dirty="0" err="1"/>
              <a:t>yr</a:t>
            </a:r>
            <a:r>
              <a:rPr lang="en-US" dirty="0"/>
              <a:t> ago.</a:t>
            </a:r>
          </a:p>
          <a:p>
            <a:endParaRPr lang="en-US" dirty="0"/>
          </a:p>
          <a:p>
            <a:r>
              <a:rPr lang="en-US" dirty="0"/>
              <a:t>Development of </a:t>
            </a:r>
            <a:r>
              <a:rPr lang="en-US" dirty="0">
                <a:solidFill>
                  <a:srgbClr val="FF0000"/>
                </a:solidFill>
              </a:rPr>
              <a:t>ventricular assist devices </a:t>
            </a:r>
            <a:r>
              <a:rPr lang="en-US" dirty="0"/>
              <a:t>and progress has been made with </a:t>
            </a:r>
            <a:r>
              <a:rPr lang="en-US" dirty="0">
                <a:solidFill>
                  <a:srgbClr val="FF0000"/>
                </a:solidFill>
              </a:rPr>
              <a:t>left ventricular assist devices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Mechanical assistance of the heart is still associated with some </a:t>
            </a:r>
            <a:r>
              <a:rPr lang="en-US" dirty="0">
                <a:solidFill>
                  <a:srgbClr val="FF0000"/>
                </a:solidFill>
              </a:rPr>
              <a:t>disability in the form of lifestyle limitations</a:t>
            </a:r>
            <a:r>
              <a:rPr lang="en-US" dirty="0"/>
              <a:t>.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C6E8-B68F-4A0E-9F52-08D4BC02B9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Challenges for the future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095934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B8E2C-00AD-4577-85B3-3F55C8A51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Cellular repair of the myocardium is becoming an important area for research. </a:t>
            </a:r>
          </a:p>
          <a:p>
            <a:pPr lvl="1"/>
            <a:r>
              <a:rPr lang="en-US" dirty="0"/>
              <a:t>introduction of techniques for </a:t>
            </a:r>
            <a:r>
              <a:rPr lang="en-US" dirty="0">
                <a:solidFill>
                  <a:srgbClr val="FF0000"/>
                </a:solidFill>
              </a:rPr>
              <a:t>inserting bone marrow cells </a:t>
            </a:r>
            <a:r>
              <a:rPr lang="en-US" dirty="0"/>
              <a:t>into the damaged myocardium and promoting vessel growth.</a:t>
            </a:r>
          </a:p>
          <a:p>
            <a:pPr lvl="1"/>
            <a:r>
              <a:rPr lang="en-US" dirty="0"/>
              <a:t>development of small molecules that ‘direct’ the development of </a:t>
            </a:r>
            <a:r>
              <a:rPr lang="en-US" dirty="0">
                <a:solidFill>
                  <a:srgbClr val="FF0000"/>
                </a:solidFill>
              </a:rPr>
              <a:t>stem cells into myocytes.</a:t>
            </a:r>
          </a:p>
          <a:p>
            <a:endParaRPr lang="en-US" dirty="0"/>
          </a:p>
          <a:p>
            <a:r>
              <a:rPr lang="en-US" dirty="0"/>
              <a:t>Offer hope to patients that is refractory to conventional medical treatment and in whom coronary revascularization cannot be considered.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5676C6-CD47-4DDB-AEC6-E14B5F99D3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Challenges for the future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53213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C1BC-62C5-4D18-9AA8-9629BD8AFB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Biomarkers</a:t>
            </a:r>
            <a:endParaRPr lang="th-TH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8CA868-43D7-4B1F-B267-0ABC883F8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7" y="2491409"/>
            <a:ext cx="6705600" cy="3685554"/>
          </a:xfrm>
        </p:spPr>
      </p:pic>
    </p:spTree>
    <p:extLst>
      <p:ext uri="{BB962C8B-B14F-4D97-AF65-F5344CB8AC3E}">
        <p14:creationId xmlns:p14="http://schemas.microsoft.com/office/powerpoint/2010/main" val="3331764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E94A-37BB-447B-AEBB-B087BA6262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/>
              <a:t>Detection of silent myocardial damage and implications: </a:t>
            </a:r>
            <a:r>
              <a:rPr lang="en-US" sz="2700" b="1" dirty="0"/>
              <a:t>the concept of myocardial injury in non-cardiac surgery (MINS)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16C46-58DB-4EF7-A148-646006D0A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years there was considerable interest in perioperative silent myocardial ischemia as recorded by ECG monitors. </a:t>
            </a:r>
          </a:p>
          <a:p>
            <a:endParaRPr lang="en-US" dirty="0"/>
          </a:p>
          <a:p>
            <a:r>
              <a:rPr lang="en-US" dirty="0"/>
              <a:t>Silent ischemia association with peri- and postoperative adverse cardiovascular events is variable. </a:t>
            </a:r>
          </a:p>
          <a:p>
            <a:endParaRPr lang="en-US" dirty="0"/>
          </a:p>
          <a:p>
            <a:r>
              <a:rPr lang="en-US" dirty="0"/>
              <a:t>Cardiac biomarkers such as </a:t>
            </a:r>
            <a:r>
              <a:rPr lang="en-US" dirty="0">
                <a:solidFill>
                  <a:srgbClr val="FF0000"/>
                </a:solidFill>
              </a:rPr>
              <a:t>troponins</a:t>
            </a:r>
            <a:r>
              <a:rPr lang="en-US" dirty="0"/>
              <a:t> show a strong association between elevated levels and adverse outcome.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6055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19521-2FA0-4DE7-B463-D77A35841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VISION study, with over 15,000 patients showed </a:t>
            </a:r>
          </a:p>
          <a:p>
            <a:pPr lvl="1"/>
            <a:r>
              <a:rPr lang="en-US" dirty="0"/>
              <a:t>increases in troponin T (</a:t>
            </a:r>
            <a:r>
              <a:rPr lang="en-US" dirty="0" err="1"/>
              <a:t>TnT</a:t>
            </a:r>
            <a:r>
              <a:rPr lang="en-US" dirty="0"/>
              <a:t>) to be consistently associated with postoperative mortality.</a:t>
            </a:r>
          </a:p>
          <a:p>
            <a:pPr lvl="1"/>
            <a:r>
              <a:rPr lang="en-US" dirty="0"/>
              <a:t>elevations of </a:t>
            </a:r>
            <a:r>
              <a:rPr lang="en-US" dirty="0" err="1"/>
              <a:t>TnT</a:t>
            </a:r>
            <a:r>
              <a:rPr lang="en-US" dirty="0"/>
              <a:t> indicate the presence of myocardial injury.</a:t>
            </a:r>
          </a:p>
          <a:p>
            <a:endParaRPr lang="en-US" dirty="0"/>
          </a:p>
          <a:p>
            <a:r>
              <a:rPr lang="en-US" dirty="0"/>
              <a:t>MINS is characterized by </a:t>
            </a:r>
            <a:r>
              <a:rPr lang="en-US" dirty="0" err="1"/>
              <a:t>TnT</a:t>
            </a:r>
            <a:r>
              <a:rPr lang="en-US" dirty="0"/>
              <a:t> above 0.03ng /</a:t>
            </a:r>
            <a:r>
              <a:rPr lang="en-US" dirty="0" err="1"/>
              <a:t>litre</a:t>
            </a:r>
            <a:endParaRPr lang="en-US" dirty="0"/>
          </a:p>
          <a:p>
            <a:pPr lvl="1"/>
            <a:r>
              <a:rPr lang="en-US" dirty="0"/>
              <a:t>elevation is not associated with clinical signs of myocardial ischemia.</a:t>
            </a:r>
          </a:p>
          <a:p>
            <a:pPr lvl="1"/>
            <a:r>
              <a:rPr lang="en-US" dirty="0"/>
              <a:t>injury would be unrecognized in the absence of routine troponin assays.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AD765D-61A3-4196-BF0A-A51940148B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/>
              <a:t>Detection of silent myocardial damage and implications: </a:t>
            </a:r>
            <a:r>
              <a:rPr lang="en-US" sz="2700" b="1" dirty="0"/>
              <a:t>the concept of myocardial injury in non-cardiac surgery (MINS)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1471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8014-0533-4B8B-8A08-53F94BA9A6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Arterial hypertension</a:t>
            </a:r>
            <a:endParaRPr lang="th-TH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6AA8AF-3BC5-4626-BF74-12037E60B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63373"/>
            <a:ext cx="6105377" cy="3896750"/>
          </a:xfrm>
        </p:spPr>
      </p:pic>
    </p:spTree>
    <p:extLst>
      <p:ext uri="{BB962C8B-B14F-4D97-AF65-F5344CB8AC3E}">
        <p14:creationId xmlns:p14="http://schemas.microsoft.com/office/powerpoint/2010/main" val="3933246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F626-BA4A-40B4-9767-31CBA92E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High-sensitivity </a:t>
            </a:r>
            <a:r>
              <a:rPr lang="en-US" dirty="0" err="1"/>
              <a:t>TnT</a:t>
            </a:r>
            <a:r>
              <a:rPr lang="en-US" dirty="0"/>
              <a:t> (</a:t>
            </a:r>
            <a:r>
              <a:rPr lang="en-US" dirty="0" err="1"/>
              <a:t>hs-TnT</a:t>
            </a:r>
            <a:r>
              <a:rPr lang="en-US" dirty="0"/>
              <a:t>) levels confirmed the prognostic role of elevated troponins with a mortality.</a:t>
            </a:r>
          </a:p>
          <a:p>
            <a:pPr lvl="1"/>
            <a:r>
              <a:rPr lang="en-US" dirty="0"/>
              <a:t>9.1% for </a:t>
            </a:r>
            <a:r>
              <a:rPr lang="en-US" dirty="0" err="1"/>
              <a:t>hs-TnT</a:t>
            </a:r>
            <a:r>
              <a:rPr lang="en-US" dirty="0"/>
              <a:t> between 65 and 1000 ng/</a:t>
            </a:r>
            <a:r>
              <a:rPr lang="en-US" dirty="0" err="1"/>
              <a:t>litre</a:t>
            </a:r>
            <a:r>
              <a:rPr lang="en-US" dirty="0"/>
              <a:t> and 29.6% for </a:t>
            </a:r>
            <a:r>
              <a:rPr lang="en-US" dirty="0" err="1"/>
              <a:t>hs-TnT</a:t>
            </a:r>
            <a:r>
              <a:rPr lang="en-US" dirty="0"/>
              <a:t> above 1000 ng/</a:t>
            </a:r>
            <a:r>
              <a:rPr lang="en-US" dirty="0" err="1"/>
              <a:t>litre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Elevations of troponin I (</a:t>
            </a:r>
            <a:r>
              <a:rPr lang="en-US" dirty="0" err="1"/>
              <a:t>TnI</a:t>
            </a:r>
            <a:r>
              <a:rPr lang="en-US" dirty="0"/>
              <a:t>) after major non-cardiac surgery are associated with increase in postoperative death, especially within the first 6 months after surgery.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A15CE9-007F-46E5-BDAC-E0B2D8701A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/>
              <a:t>Detection of silent myocardial damage and implications: </a:t>
            </a:r>
            <a:r>
              <a:rPr lang="en-US" sz="2700" b="1" dirty="0"/>
              <a:t>the concept of myocardial injury in non-cardiac surgery (MINS)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9925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0E16-C0B5-4DB3-946C-FAD5C282B3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Monitoring troponins and managing their rise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E7389-F3C1-4280-A163-330026827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2014 guidelines suggested that postoperative troponin assays may be useful in </a:t>
            </a:r>
            <a:r>
              <a:rPr lang="en-US" dirty="0">
                <a:solidFill>
                  <a:srgbClr val="FF0000"/>
                </a:solidFill>
              </a:rPr>
              <a:t>very high-risk patients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2017 Canadian guideline recommends to obtain daily troponin measurements </a:t>
            </a:r>
            <a:r>
              <a:rPr lang="en-US" dirty="0">
                <a:solidFill>
                  <a:srgbClr val="FF0000"/>
                </a:solidFill>
              </a:rPr>
              <a:t>for 48–72h </a:t>
            </a:r>
            <a:r>
              <a:rPr lang="en-US" dirty="0"/>
              <a:t>after non-cardiac surgery in patients with baseline risk of more than 5% for cardiac death.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8B839-7A3A-49D9-85DE-203FB0DB6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3" y="4430269"/>
            <a:ext cx="2517051" cy="18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69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4793-B128-4C25-B070-42F9CB270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Strategy for the management of patients with MINS.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Studies show that many of the patients who develop MINS suffer from cardiovascular disease but are not on optimal therapy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First approach is to optimize their treatment.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99CD29-7D6F-4161-96B4-0E2699D320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Monitoring troponins and managing their rise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671152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015D-9C77-40AA-8680-13C25948D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Strategy for the management of patients with MINS.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Achieved by adding agents, or increasing the dosage of the appropriate medications.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beta-blockers, statins, ACE inhibitors and an antiplatelet agent (often aspirin)</a:t>
            </a:r>
          </a:p>
          <a:p>
            <a:pPr lvl="1"/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796DAD-56F9-46C5-92A1-36EB25A0AC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Monitoring troponins and managing their rise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465312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6E01-4867-4123-A216-ABAC46333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effectiveness of this approach has been demonstrated in a small study: it decreased the risk of adverse events.</a:t>
            </a:r>
          </a:p>
          <a:p>
            <a:endParaRPr lang="en-US" dirty="0"/>
          </a:p>
          <a:p>
            <a:r>
              <a:rPr lang="en-US" dirty="0"/>
              <a:t>As the role of MINS is better recognized this will stimulate research in novel therapies that may include coronary revascularization.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210495-9324-49D7-9744-5093626324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Monitoring troponins and managing their rise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122688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1633-6E04-4653-A971-4D6E52699F4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BNP and N-terminal prohormone of brain natriuretic peptide (NT-</a:t>
            </a:r>
            <a:r>
              <a:rPr lang="en-US" b="1" dirty="0" err="1"/>
              <a:t>proBNP</a:t>
            </a:r>
            <a:r>
              <a:rPr lang="en-US" b="1" dirty="0"/>
              <a:t>)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4E5C7-CC94-4CA4-AC82-6127173C6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BNP and NT-</a:t>
            </a:r>
            <a:r>
              <a:rPr lang="en-US" dirty="0" err="1"/>
              <a:t>proBNP</a:t>
            </a:r>
            <a:r>
              <a:rPr lang="en-US" dirty="0"/>
              <a:t> are released from the myocardium </a:t>
            </a:r>
          </a:p>
          <a:p>
            <a:pPr lvl="1"/>
            <a:r>
              <a:rPr lang="en-US" dirty="0"/>
              <a:t>mechanical, chemical, hemodynamic, humoral, ischemic and inflammatory inputs.</a:t>
            </a:r>
          </a:p>
          <a:p>
            <a:pPr lvl="1"/>
            <a:r>
              <a:rPr lang="en-US" dirty="0"/>
              <a:t>used as markers of </a:t>
            </a:r>
            <a:r>
              <a:rPr lang="en-US" dirty="0">
                <a:solidFill>
                  <a:srgbClr val="FF0000"/>
                </a:solidFill>
              </a:rPr>
              <a:t>heart failure.</a:t>
            </a:r>
          </a:p>
          <a:p>
            <a:pPr lvl="1"/>
            <a:r>
              <a:rPr lang="en-US" dirty="0"/>
              <a:t>elevated BNP or NT-</a:t>
            </a:r>
            <a:r>
              <a:rPr lang="en-US" dirty="0" err="1"/>
              <a:t>proBNP</a:t>
            </a:r>
            <a:r>
              <a:rPr lang="en-US" dirty="0"/>
              <a:t> are very useful markers of cardiac dysfunction and correlate with adverse outcome.</a:t>
            </a:r>
          </a:p>
          <a:p>
            <a:endParaRPr lang="en-US" dirty="0"/>
          </a:p>
          <a:p>
            <a:r>
              <a:rPr lang="en-US" dirty="0"/>
              <a:t>Elevated B-type natriuretic peptide predicts 30-day and over 6 month outcome in non-cardiac surgery.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29229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565D-ABBF-47CF-947B-FE0EFD1AA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 - and postoperative monitoring of BNP or NT-</a:t>
            </a:r>
            <a:r>
              <a:rPr lang="en-US" dirty="0" err="1"/>
              <a:t>proBNP</a:t>
            </a:r>
            <a:r>
              <a:rPr lang="en-US" dirty="0"/>
              <a:t> may help to identify patients at very high risk and facilitate their pharmacological management. </a:t>
            </a:r>
          </a:p>
          <a:p>
            <a:endParaRPr lang="en-US" dirty="0"/>
          </a:p>
          <a:p>
            <a:r>
              <a:rPr lang="en-US" dirty="0"/>
              <a:t>The field of biomarkers is expanding, elevation of </a:t>
            </a:r>
            <a:r>
              <a:rPr lang="en-US" dirty="0" err="1">
                <a:solidFill>
                  <a:srgbClr val="FF0000"/>
                </a:solidFill>
              </a:rPr>
              <a:t>presepsin</a:t>
            </a:r>
            <a:r>
              <a:rPr lang="en-US" dirty="0"/>
              <a:t> is associated with increased 30-day, 6months and 2yr mortality in cardiac surgery patients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41F42F-0027-44C9-9847-371842E5C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BNP and N-terminal prohormone of brain natriuretic peptide (NT-</a:t>
            </a:r>
            <a:r>
              <a:rPr lang="en-US" b="1" dirty="0" err="1"/>
              <a:t>proBNP</a:t>
            </a:r>
            <a:r>
              <a:rPr lang="en-US" b="1" dirty="0"/>
              <a:t>)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565697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35B6-5C89-44C1-A5F3-A1A03BAB28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Technological advances</a:t>
            </a:r>
            <a:endParaRPr lang="th-TH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6C48C-61C4-4292-AE5A-A5A33EB2B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096294"/>
            <a:ext cx="8496300" cy="3810000"/>
          </a:xfrm>
        </p:spPr>
      </p:pic>
    </p:spTree>
    <p:extLst>
      <p:ext uri="{BB962C8B-B14F-4D97-AF65-F5344CB8AC3E}">
        <p14:creationId xmlns:p14="http://schemas.microsoft.com/office/powerpoint/2010/main" val="2838196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F52276-BB8A-4ACF-B44B-177D2DF35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63" y="2426770"/>
            <a:ext cx="3859489" cy="357065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157FDB-12BA-41E2-A4D9-6E2A6C4A7A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Transcatheter aortic valve implantation (TAVI)</a:t>
            </a:r>
            <a:endParaRPr lang="th-TH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E8170A-64E0-452B-9145-4ADEC1091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9" y="2194045"/>
            <a:ext cx="3750363" cy="39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4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1896-87AD-4707-B1F2-768FCB3B9E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Transcatheter aortic valve implantation (TAVI)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4119-F938-42B9-AB61-78D74039A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introduction of TAVI has </a:t>
            </a:r>
            <a:r>
              <a:rPr lang="en-US" dirty="0">
                <a:solidFill>
                  <a:srgbClr val="FF0000"/>
                </a:solidFill>
              </a:rPr>
              <a:t>not changed the indications </a:t>
            </a:r>
            <a:r>
              <a:rPr lang="en-US" dirty="0"/>
              <a:t>but offer to patients in whom the risks of surgical repair would be too high.</a:t>
            </a:r>
          </a:p>
          <a:p>
            <a:endParaRPr lang="en-US" dirty="0"/>
          </a:p>
          <a:p>
            <a:r>
              <a:rPr lang="en-US" dirty="0"/>
              <a:t>2017 NICE guideline states that </a:t>
            </a:r>
            <a:endParaRPr lang="th-TH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D47CA6-CCE5-4330-AAB7-3496B9634A2B}"/>
              </a:ext>
            </a:extLst>
          </p:cNvPr>
          <p:cNvSpPr/>
          <p:nvPr/>
        </p:nvSpPr>
        <p:spPr>
          <a:xfrm>
            <a:off x="1113183" y="4001294"/>
            <a:ext cx="10240617" cy="20555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TAVI offers a potential treatment for patients with aortic stenosis for whom surgical aortic valve replacement would not be suitable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BCED-FF36-4AA5-9373-EAFEEE6F3D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Changing medication over 25yr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5535-10D4-4834-A218-F8D9AFB5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 </a:t>
            </a:r>
            <a:r>
              <a:rPr lang="en-US" dirty="0" err="1"/>
              <a:t>yr</a:t>
            </a:r>
            <a:r>
              <a:rPr lang="en-US" dirty="0"/>
              <a:t> ago treatment of hypertension was recommended in patients</a:t>
            </a:r>
          </a:p>
          <a:p>
            <a:pPr lvl="1"/>
            <a:r>
              <a:rPr lang="en-US" dirty="0"/>
              <a:t>blood pressures above 160/100 mmHg </a:t>
            </a:r>
          </a:p>
          <a:p>
            <a:pPr lvl="1"/>
            <a:r>
              <a:rPr lang="en-US" dirty="0"/>
              <a:t>a target of less than 140/90 mmHg.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-line antihypertensive agents were </a:t>
            </a:r>
            <a:r>
              <a:rPr lang="en-US" dirty="0">
                <a:solidFill>
                  <a:srgbClr val="FF0000"/>
                </a:solidFill>
              </a:rPr>
              <a:t>beta-blockers and diuretics. </a:t>
            </a:r>
          </a:p>
          <a:p>
            <a:endParaRPr lang="en-US" dirty="0"/>
          </a:p>
          <a:p>
            <a:r>
              <a:rPr lang="en-US" dirty="0"/>
              <a:t>Maintain </a:t>
            </a:r>
            <a:r>
              <a:rPr lang="en-US" dirty="0">
                <a:solidFill>
                  <a:srgbClr val="FF0000"/>
                </a:solidFill>
              </a:rPr>
              <a:t>all antihypertensive agents </a:t>
            </a:r>
            <a:r>
              <a:rPr lang="en-US" dirty="0"/>
              <a:t>up until the day of surgery to avoid the risk of rebound hypertension.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475381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28C0-477A-4B9C-9DE6-16428B95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TAVI has grown from 66 in 2007 to 2473 in 2015.</a:t>
            </a:r>
          </a:p>
          <a:p>
            <a:r>
              <a:rPr lang="en-US" dirty="0"/>
              <a:t>Mean age of patients was 81 yr. </a:t>
            </a:r>
          </a:p>
          <a:p>
            <a:r>
              <a:rPr lang="en-US" dirty="0"/>
              <a:t>30-day mortality has decreased from nearly 14% in 2007 to less than 4% in 2012.</a:t>
            </a:r>
          </a:p>
          <a:p>
            <a:r>
              <a:rPr lang="en-US" dirty="0"/>
              <a:t>Reduce the number of patients with significant uncorrected aortic stenosis presenting for non-cardiac surgery.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F58084-0774-4E68-BF06-EF25469355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Transcatheter aortic valve implantation (TAVI)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301481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C9208-E481-4A2C-9443-9F41E3615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types of valves have been developed. (self inflating ,balloon inflated)</a:t>
            </a:r>
          </a:p>
          <a:p>
            <a:endParaRPr lang="en-US" dirty="0"/>
          </a:p>
          <a:p>
            <a:r>
              <a:rPr lang="en-US" dirty="0"/>
              <a:t>The procedure is carried out under local anesthesia with or without some additional sedation.  </a:t>
            </a:r>
          </a:p>
          <a:p>
            <a:endParaRPr lang="en-US" dirty="0"/>
          </a:p>
          <a:p>
            <a:r>
              <a:rPr lang="en-US" dirty="0"/>
              <a:t>Femoral and subclavian arteries are used for their insertion. 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F8A5E-54E0-4974-9124-0B225D00E0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Transcatheter aortic valve implantation (TAVI)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764436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6821A0-87BF-4833-9DEC-48F508D07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9" y="2385392"/>
            <a:ext cx="7354957" cy="377687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5FDBED2-5D31-436E-AB6D-37D22DAFEB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Transcatheter aortic valve implantation (TAVI)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87747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D6ADC7-937E-4E3F-A025-F36714553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2"/>
          <a:stretch/>
        </p:blipFill>
        <p:spPr>
          <a:xfrm>
            <a:off x="1603514" y="2305879"/>
            <a:ext cx="8746434" cy="418699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6632A-65B9-46EC-B2EF-A2697F158D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Transcatheter mitral valve replacement (TMVR)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6723586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3E71-CC93-4900-BDDB-2E8AE6B2E8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Transcatheter mitral valve replacement (TMVR)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BDDEB-BB59-44E1-891F-56C21762C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TMVR may be an option for selected patients with severe mitral regurgitation. </a:t>
            </a:r>
          </a:p>
          <a:p>
            <a:endParaRPr lang="en-US" dirty="0"/>
          </a:p>
          <a:p>
            <a:r>
              <a:rPr lang="en-US" dirty="0"/>
              <a:t>This intervention may help address an unmet need in patients at high risk for non-cardiac surgery. </a:t>
            </a:r>
          </a:p>
          <a:p>
            <a:endParaRPr lang="en-US" dirty="0"/>
          </a:p>
          <a:p>
            <a:r>
              <a:rPr lang="en-US" dirty="0"/>
              <a:t>Progress has been slow in the UK as 3 implantations were performed in 2008 and still only 86 in 2015.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7358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AE1A-59BB-48B5-AEF2-DD3A543DFF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Pharmacogenetics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899C3-0E7A-45EA-AF7C-BC424F362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drugs do not cure 100% of the patients they are designed to treat.</a:t>
            </a:r>
          </a:p>
          <a:p>
            <a:endParaRPr lang="en-US" dirty="0"/>
          </a:p>
          <a:p>
            <a:r>
              <a:rPr lang="en-US" dirty="0"/>
              <a:t>The lack of efficacy relates to </a:t>
            </a:r>
            <a:r>
              <a:rPr lang="en-US" dirty="0">
                <a:solidFill>
                  <a:srgbClr val="FF0000"/>
                </a:solidFill>
              </a:rPr>
              <a:t>the genetic make-up of patients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8D985-8605-4BB5-AA87-944E5EF88C94}"/>
              </a:ext>
            </a:extLst>
          </p:cNvPr>
          <p:cNvSpPr txBox="1"/>
          <p:nvPr/>
        </p:nvSpPr>
        <p:spPr>
          <a:xfrm>
            <a:off x="1555844" y="3699314"/>
            <a:ext cx="938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patients with cytochrome P4502C19 polymorphism as this decreases its antiplatelet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B8E11-5FEF-4EC9-8071-FE7CE6743E66}"/>
              </a:ext>
            </a:extLst>
          </p:cNvPr>
          <p:cNvSpPr txBox="1"/>
          <p:nvPr/>
        </p:nvSpPr>
        <p:spPr>
          <a:xfrm>
            <a:off x="1555844" y="4530311"/>
            <a:ext cx="959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beta(1)AR-389 variation alters </a:t>
            </a:r>
            <a:r>
              <a:rPr lang="en-US" sz="2400" dirty="0" err="1"/>
              <a:t>signalling</a:t>
            </a:r>
            <a:r>
              <a:rPr lang="en-US" sz="2400" dirty="0"/>
              <a:t> and affects therapeutic responses to beta-blockers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E6871-C452-4BE6-8AD6-9DC72B5ADEB5}"/>
              </a:ext>
            </a:extLst>
          </p:cNvPr>
          <p:cNvSpPr txBox="1"/>
          <p:nvPr/>
        </p:nvSpPr>
        <p:spPr>
          <a:xfrm>
            <a:off x="1555844" y="5361308"/>
            <a:ext cx="938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variants in SLCO1B1 are strongly associated with an increased risk of statin-induced myopathy</a:t>
            </a:r>
          </a:p>
        </p:txBody>
      </p:sp>
    </p:spTree>
    <p:extLst>
      <p:ext uri="{BB962C8B-B14F-4D97-AF65-F5344CB8AC3E}">
        <p14:creationId xmlns:p14="http://schemas.microsoft.com/office/powerpoint/2010/main" val="20057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4A458-FAC2-4DC6-A27F-47753C587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Altered efficacy and patterns of side-effects are likely to play an important role with many drugs. </a:t>
            </a:r>
          </a:p>
          <a:p>
            <a:endParaRPr lang="en-US" dirty="0"/>
          </a:p>
          <a:p>
            <a:r>
              <a:rPr lang="en-US" dirty="0"/>
              <a:t>Advances in pharmacogenetics will make it possible to </a:t>
            </a:r>
            <a:r>
              <a:rPr lang="en-US" dirty="0">
                <a:solidFill>
                  <a:srgbClr val="FF0000"/>
                </a:solidFill>
              </a:rPr>
              <a:t>personalize treatments.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4B8316-D277-4915-AF18-BFAE20C451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Pharmacogenetics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35548-0BCE-4A9E-BEE4-3A3AAFB2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4108588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67EB-48FA-45A1-BFA3-9731286014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Telemonitoring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C63-53FC-472C-9014-57210DEB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Ambulatory monitoring of BP has become tool in diagnosis of arterial hypertension before initiating treatment but it is not yet wireless.</a:t>
            </a:r>
          </a:p>
          <a:p>
            <a:endParaRPr lang="en-US" dirty="0"/>
          </a:p>
          <a:p>
            <a:r>
              <a:rPr lang="en-US" dirty="0"/>
              <a:t>ECG telemonitoring has entered out-of-hospital practice and transmits to a specialist center. </a:t>
            </a:r>
          </a:p>
          <a:p>
            <a:pPr lvl="1"/>
            <a:r>
              <a:rPr lang="en-US" dirty="0"/>
              <a:t>important tool in the diagnosis of myocardial infarction before admission to hospital</a:t>
            </a:r>
          </a:p>
          <a:p>
            <a:pPr lvl="1"/>
            <a:r>
              <a:rPr lang="en-US" dirty="0"/>
              <a:t>detection and management of severe arrhythmias.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27640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399C-FB95-4697-9650-69B353A2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wrist-watch-size BP monitors are under development.</a:t>
            </a:r>
          </a:p>
          <a:p>
            <a:pPr lvl="1"/>
            <a:r>
              <a:rPr lang="en-US" dirty="0"/>
              <a:t>based on the principle of </a:t>
            </a:r>
            <a:r>
              <a:rPr lang="en-US" dirty="0" err="1"/>
              <a:t>analysing</a:t>
            </a:r>
            <a:r>
              <a:rPr lang="en-US" dirty="0"/>
              <a:t> the waveform at the level of the radial artery.</a:t>
            </a:r>
          </a:p>
          <a:p>
            <a:pPr lvl="1"/>
            <a:r>
              <a:rPr lang="en-US" dirty="0"/>
              <a:t>data include systolic and diastolic blood pressures and heart rate. </a:t>
            </a:r>
          </a:p>
          <a:p>
            <a:pPr lvl="1"/>
            <a:r>
              <a:rPr lang="en-US" dirty="0"/>
              <a:t>transmitted via a mobile phone, data can be remotely downloaded. </a:t>
            </a:r>
          </a:p>
          <a:p>
            <a:pPr lvl="1"/>
            <a:endParaRPr lang="en-US" dirty="0"/>
          </a:p>
          <a:p>
            <a:r>
              <a:rPr lang="en-US" dirty="0"/>
              <a:t>Devices play an important role in the </a:t>
            </a:r>
            <a:r>
              <a:rPr lang="en-US" dirty="0">
                <a:solidFill>
                  <a:srgbClr val="FF0000"/>
                </a:solidFill>
              </a:rPr>
              <a:t>preoperative assessment </a:t>
            </a:r>
            <a:r>
              <a:rPr lang="en-US" dirty="0"/>
              <a:t>of hypertensive patients.</a:t>
            </a:r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CFD00C-D84B-4DB0-B6F1-D0B8543614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Telemonitoring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389141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915F-FDA0-4075-AF33-9D0902D3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development of easily wearable and reliable ECG, pulse oximetry and blood pressure monitors, with data transmitted wirelessly to a central server</a:t>
            </a:r>
          </a:p>
          <a:p>
            <a:pPr lvl="1"/>
            <a:r>
              <a:rPr lang="en-US" dirty="0"/>
              <a:t>make it possible to monitor mobile patients </a:t>
            </a:r>
          </a:p>
          <a:p>
            <a:pPr lvl="1"/>
            <a:r>
              <a:rPr lang="en-US" dirty="0"/>
              <a:t>institute treatment in good time to prevent adverse outcomes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84DA36-F4A0-46E6-967E-CE4AE756A8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Telemonitoring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56790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078C-AF48-4AA7-B4F4-1FEB771D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8671"/>
          </a:xfrm>
        </p:spPr>
        <p:txBody>
          <a:bodyPr/>
          <a:lstStyle/>
          <a:p>
            <a:r>
              <a:rPr lang="en-US" dirty="0"/>
              <a:t>Evidence from the Anglo-Scandinavian cardiac outcome trial, in 2005</a:t>
            </a:r>
          </a:p>
          <a:p>
            <a:pPr lvl="1"/>
            <a:r>
              <a:rPr lang="en-US" dirty="0"/>
              <a:t>randomized controlled trial (RCT) with 19,257 patients</a:t>
            </a:r>
          </a:p>
          <a:p>
            <a:pPr lvl="1"/>
            <a:r>
              <a:rPr lang="en-US" dirty="0"/>
              <a:t>beta-blocker was effective in controlling blood pressure but was </a:t>
            </a:r>
            <a:r>
              <a:rPr lang="en-US" dirty="0">
                <a:solidFill>
                  <a:srgbClr val="FF0000"/>
                </a:solidFill>
              </a:rPr>
              <a:t>inferior to a CCB </a:t>
            </a:r>
            <a:r>
              <a:rPr lang="en-US" dirty="0"/>
              <a:t>in preventing the long-term damage to target organs.</a:t>
            </a:r>
          </a:p>
          <a:p>
            <a:endParaRPr lang="en-US" dirty="0"/>
          </a:p>
          <a:p>
            <a:r>
              <a:rPr lang="en-US" dirty="0"/>
              <a:t>CCB and ACE inhibitors became </a:t>
            </a:r>
            <a:r>
              <a:rPr lang="en-US" dirty="0">
                <a:solidFill>
                  <a:srgbClr val="FF0000"/>
                </a:solidFill>
              </a:rPr>
              <a:t>first-line treatment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19C72E-C699-4200-BFF5-79A7F4A8A2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Changing medication over 25yr 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30E5F-5967-46F8-8865-7B2B53FE2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3110741"/>
            <a:ext cx="2190750" cy="262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EEADA5-41DD-4AD3-967A-A0363968492C}"/>
              </a:ext>
            </a:extLst>
          </p:cNvPr>
          <p:cNvSpPr txBox="1"/>
          <p:nvPr/>
        </p:nvSpPr>
        <p:spPr>
          <a:xfrm>
            <a:off x="838199" y="5645426"/>
            <a:ext cx="1086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Prevention of cardiovascular events with an antihypertensive regimen of amlodipine adding perindopril as required versus atenolol adding </a:t>
            </a:r>
            <a:r>
              <a:rPr lang="en-US" sz="1600" dirty="0" err="1"/>
              <a:t>bendroﬂumethiazide</a:t>
            </a:r>
            <a:r>
              <a:rPr lang="en-US" sz="1600" dirty="0"/>
              <a:t> as required, in the Anglo-Scandinavian Cardiac Outcomes Trial-Blood Pressure Lowering Arm (ASCOT-BPLA): a </a:t>
            </a:r>
            <a:r>
              <a:rPr lang="en-US" sz="1600" dirty="0" err="1"/>
              <a:t>multicentre</a:t>
            </a:r>
            <a:r>
              <a:rPr lang="en-US" sz="1600" dirty="0"/>
              <a:t> </a:t>
            </a:r>
            <a:r>
              <a:rPr lang="en-US" sz="1600" dirty="0" err="1"/>
              <a:t>randomised</a:t>
            </a:r>
            <a:r>
              <a:rPr lang="en-US" sz="1600" dirty="0"/>
              <a:t> controlled trial. Lancet2005;366:895–90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4763071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D499-1072-4AEA-9A15-727C2FA8FF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Cardiac investigations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6C0B-F425-45BE-8E9B-6BBEA2D66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Cardiac catheterization and coronary angiography</a:t>
            </a:r>
            <a:r>
              <a:rPr lang="en-US" dirty="0"/>
              <a:t> are invasive gold standard investigations.</a:t>
            </a:r>
          </a:p>
          <a:p>
            <a:endParaRPr lang="en-US" dirty="0"/>
          </a:p>
          <a:p>
            <a:r>
              <a:rPr lang="en-US" dirty="0"/>
              <a:t>More information is becoming available non-invasively</a:t>
            </a:r>
          </a:p>
          <a:p>
            <a:pPr lvl="1"/>
            <a:r>
              <a:rPr lang="en-US" dirty="0"/>
              <a:t>radionuclide assessment of the coronary circulation</a:t>
            </a:r>
          </a:p>
          <a:p>
            <a:pPr lvl="1"/>
            <a:r>
              <a:rPr lang="en-US" dirty="0"/>
              <a:t>computed tomography (CT) including CT angiography </a:t>
            </a:r>
          </a:p>
          <a:p>
            <a:pPr lvl="1"/>
            <a:r>
              <a:rPr lang="en-US" dirty="0"/>
              <a:t>cardiac magnetic resonance imaging (CMR)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8479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33B9D-BCF3-456D-98D1-78AC0906F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resonance imaging (CMR)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basic structure and function </a:t>
            </a:r>
            <a:r>
              <a:rPr lang="en-US" dirty="0"/>
              <a:t>can be easily determined.</a:t>
            </a:r>
          </a:p>
          <a:p>
            <a:pPr lvl="1"/>
            <a:r>
              <a:rPr lang="en-US" dirty="0"/>
              <a:t>allows visualization of infarction and assessment of the potential for functional recovery.</a:t>
            </a:r>
          </a:p>
          <a:p>
            <a:pPr lvl="1"/>
            <a:r>
              <a:rPr lang="en-US" dirty="0"/>
              <a:t>also informs on disease etiology. </a:t>
            </a:r>
          </a:p>
          <a:p>
            <a:pPr lvl="1"/>
            <a:r>
              <a:rPr lang="en-US" dirty="0"/>
              <a:t>predicts the risk of heart failure. 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01989C-B785-47F5-8B73-A18816C5DA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Cardiac investigations</a:t>
            </a:r>
            <a:endParaRPr lang="th-TH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AAD89-F2E9-4677-A453-E989CFBD7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8" y="3543875"/>
            <a:ext cx="3509134" cy="26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6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AD6B-C3CE-474B-B133-0294FBEB6E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Conclusions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C12F-8714-4C05-BDD1-DDDAA6E7E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25 </a:t>
            </a:r>
            <a:r>
              <a:rPr lang="en-US" dirty="0" err="1"/>
              <a:t>yr</a:t>
            </a:r>
            <a:r>
              <a:rPr lang="en-US" dirty="0"/>
              <a:t> considerable innovation in the management of cardiac disease, drugs, treatment strategies, and technology has taken place. </a:t>
            </a:r>
          </a:p>
          <a:p>
            <a:endParaRPr lang="en-US" dirty="0"/>
          </a:p>
          <a:p>
            <a:r>
              <a:rPr lang="en-US" dirty="0"/>
              <a:t>What seems to be almost science fiction today may then be daily routine.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5471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0987-C1C1-4F2E-9BD4-E3CFBF2166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Take home message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EEED-6B2F-4FD6-999B-2D2C71CC5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08" y="1825625"/>
            <a:ext cx="10493991" cy="4351338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Arterial hypertension</a:t>
            </a:r>
          </a:p>
          <a:p>
            <a:pPr lvl="1"/>
            <a:r>
              <a:rPr lang="en-US" sz="2800" dirty="0"/>
              <a:t>Recommendation for BP treatment</a:t>
            </a:r>
          </a:p>
          <a:p>
            <a:pPr lvl="2"/>
            <a:r>
              <a:rPr lang="en-US" sz="2400" dirty="0"/>
              <a:t>For patient with clinical CVD : BP 130/80 mmHg</a:t>
            </a:r>
          </a:p>
          <a:p>
            <a:pPr lvl="2"/>
            <a:r>
              <a:rPr lang="en-US" sz="2400" dirty="0"/>
              <a:t>For patient with no history CVD : BP 140/90 mmHg</a:t>
            </a:r>
          </a:p>
          <a:p>
            <a:pPr lvl="2"/>
            <a:endParaRPr lang="th-TH" sz="2400" dirty="0"/>
          </a:p>
          <a:p>
            <a:pPr lvl="1"/>
            <a:r>
              <a:rPr lang="en-US" sz="2800" dirty="0"/>
              <a:t>Recommendation for BP goal for patient with hypertension</a:t>
            </a:r>
          </a:p>
          <a:p>
            <a:pPr lvl="2"/>
            <a:r>
              <a:rPr lang="en-US" sz="2400" dirty="0"/>
              <a:t>For hypertension and known CVD : BP target of less than 130/80 mmHg</a:t>
            </a:r>
          </a:p>
          <a:p>
            <a:pPr lvl="2"/>
            <a:r>
              <a:rPr lang="en-US" sz="2400" dirty="0"/>
              <a:t>For hypertension without CVD : BP target of less than 130/80 mmHg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626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4C5F-6349-4EDB-B80D-22E7AD95E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Arterial hypertension</a:t>
            </a:r>
          </a:p>
          <a:p>
            <a:pPr lvl="1"/>
            <a:r>
              <a:rPr lang="en-US" sz="2800" dirty="0"/>
              <a:t>Choice of initial medication : thiazide, diuretics, CCBs, and ACEI or ARB.</a:t>
            </a:r>
          </a:p>
          <a:p>
            <a:pPr lvl="1"/>
            <a:endParaRPr lang="en-US" sz="2800" dirty="0"/>
          </a:p>
          <a:p>
            <a:r>
              <a:rPr lang="en-US" sz="3200" dirty="0">
                <a:solidFill>
                  <a:srgbClr val="FF0000"/>
                </a:solidFill>
              </a:rPr>
              <a:t>Coronary revascularization</a:t>
            </a:r>
          </a:p>
          <a:p>
            <a:pPr lvl="1"/>
            <a:r>
              <a:rPr lang="en-US" sz="2800" dirty="0"/>
              <a:t>Delay non-cardiac surgery until DAPT is no longer needed</a:t>
            </a:r>
          </a:p>
          <a:p>
            <a:pPr lvl="2"/>
            <a:r>
              <a:rPr lang="en-US" sz="2400" dirty="0"/>
              <a:t>12 months after acute coronary syndrome</a:t>
            </a:r>
          </a:p>
          <a:p>
            <a:pPr lvl="2"/>
            <a:r>
              <a:rPr lang="en-US" sz="2400" dirty="0"/>
              <a:t>6 months for stable angina for DES</a:t>
            </a:r>
          </a:p>
          <a:p>
            <a:pPr lvl="2"/>
            <a:r>
              <a:rPr lang="en-US" sz="2400" dirty="0"/>
              <a:t>4 weeks for BMS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EC5B07-DEF6-4313-AC2E-EFDAA488CF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Take home message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7017055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9070-48BE-42C7-BEF1-0BCC9400D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Heart failure</a:t>
            </a:r>
          </a:p>
          <a:p>
            <a:pPr lvl="1"/>
            <a:r>
              <a:rPr lang="en-US" sz="2800" dirty="0"/>
              <a:t>New pharmacological treatment : Ivabradine, sacubitril/valsartan</a:t>
            </a:r>
          </a:p>
          <a:p>
            <a:pPr lvl="2"/>
            <a:r>
              <a:rPr lang="en-US" sz="2400" dirty="0"/>
              <a:t>Recommended in patients on optimal heart failure medication with EF less than 35%</a:t>
            </a:r>
          </a:p>
          <a:p>
            <a:pPr lvl="1"/>
            <a:r>
              <a:rPr lang="en-US" sz="2800" dirty="0"/>
              <a:t>Resynchronization : recommended in patient with EF less than 35%</a:t>
            </a:r>
          </a:p>
          <a:p>
            <a:endParaRPr lang="en-US" sz="3200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E84E1A-958D-4A21-935B-1591BBF22C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Take home message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277223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D5A2-9B99-4CE7-B58E-C83701AE4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Biomarkers</a:t>
            </a:r>
          </a:p>
          <a:p>
            <a:pPr lvl="1"/>
            <a:r>
              <a:rPr lang="en-US" sz="2800" dirty="0"/>
              <a:t>Guideline suggest that postoperative troponin assays may be useful in very high-risk patient.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2017 Canadian guideline : daily troponin measurements for 48-72 </a:t>
            </a:r>
            <a:r>
              <a:rPr lang="en-US" sz="2800" dirty="0" err="1"/>
              <a:t>hr</a:t>
            </a:r>
            <a:r>
              <a:rPr lang="en-US" sz="2800" dirty="0"/>
              <a:t> after non cardiac surgery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Pre-postoperative monitoring of BNP or NT-</a:t>
            </a:r>
            <a:r>
              <a:rPr lang="en-US" sz="2800" dirty="0" err="1"/>
              <a:t>proBNP</a:t>
            </a:r>
            <a:r>
              <a:rPr lang="en-US" sz="2800" dirty="0"/>
              <a:t> may help to identify patients at very high risk and facilitate their management.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9D7B0F-3166-4FB6-8A0E-DCFEE1CD5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Take home message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5463910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ED30-9EAC-41F9-89DC-035C6E7D1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Technological advances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TAVI and TMVR : offer potential treatment for whom surgical replacement would not be suitable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Pharmacogenetics : will make it possible to personalize treatment.</a:t>
            </a:r>
          </a:p>
          <a:p>
            <a:pPr lvl="1"/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20EEC4-5337-427D-8834-2FB5DFEF2B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Take home message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8514129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B565-F4F9-4DA3-A78D-B68258E3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Technological advances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Telemonitoring : development of EKG, pulse oximetry and blood pressure monitors, with data transmitted to a central server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Cardiac investigation</a:t>
            </a:r>
          </a:p>
          <a:p>
            <a:pPr lvl="2"/>
            <a:r>
              <a:rPr lang="en-US" sz="2400" dirty="0"/>
              <a:t>Magnetic resonance imaging (CMR) : basic structure and function can be determined.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3E6C4D-7E20-4456-B795-2596B8EA63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Take home message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2903401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8DBDE-404B-4315-94A1-B3D9C3ED7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940904"/>
            <a:ext cx="9369287" cy="5155095"/>
          </a:xfrm>
        </p:spPr>
      </p:pic>
    </p:spTree>
    <p:extLst>
      <p:ext uri="{BB962C8B-B14F-4D97-AF65-F5344CB8AC3E}">
        <p14:creationId xmlns:p14="http://schemas.microsoft.com/office/powerpoint/2010/main" val="16227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9A79-0EEB-459F-BF69-E6A5C0A72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the VISION study </a:t>
            </a:r>
            <a:r>
              <a:rPr lang="en-US" sz="2000" dirty="0"/>
              <a:t>(Vascular events In noncardiac Surgery patients </a:t>
            </a:r>
            <a:r>
              <a:rPr lang="en-US" sz="2000" dirty="0" err="1"/>
              <a:t>cOhort</a:t>
            </a:r>
            <a:r>
              <a:rPr lang="en-US" sz="2000" dirty="0"/>
              <a:t> </a:t>
            </a:r>
            <a:r>
              <a:rPr lang="en-US" sz="2000" dirty="0" err="1"/>
              <a:t>evaluatioN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dirty="0"/>
              <a:t>withholding ACE inhibitors or ARAs for 24h before non-cardiac surgery </a:t>
            </a:r>
          </a:p>
          <a:p>
            <a:pPr lvl="1"/>
            <a:r>
              <a:rPr lang="en-US" dirty="0"/>
              <a:t>decreased 30-day adverse cardiac events </a:t>
            </a:r>
          </a:p>
          <a:p>
            <a:pPr lvl="1"/>
            <a:r>
              <a:rPr lang="en-US" dirty="0"/>
              <a:t>decreased perioperative hypotension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0F587-ABC3-4733-9882-F738DD1C79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Changing medication over 25yr </a:t>
            </a:r>
            <a:endParaRPr lang="th-TH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7D7C02-4BBE-401E-ADAB-B2E50FF134E3}"/>
              </a:ext>
            </a:extLst>
          </p:cNvPr>
          <p:cNvSpPr/>
          <p:nvPr/>
        </p:nvSpPr>
        <p:spPr>
          <a:xfrm>
            <a:off x="838200" y="3429000"/>
            <a:ext cx="10515600" cy="1736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Recent guidelines suggested that stopping ACE inhibitors and ARAs the day before surgery should be considered because of the risk of perioperative hypotension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DC0EE-8602-4E88-887F-A1B8BD27EFA6}"/>
              </a:ext>
            </a:extLst>
          </p:cNvPr>
          <p:cNvSpPr txBox="1"/>
          <p:nvPr/>
        </p:nvSpPr>
        <p:spPr>
          <a:xfrm>
            <a:off x="838199" y="5667264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Withholding versus continuing angiotensin-converting enzyme inhibitors or angiotensin II receptor blockers before noncardiac surgery: an analysis of the vascular events in noncardiac surgery patients cohort evaluation prospective </a:t>
            </a:r>
            <a:r>
              <a:rPr lang="en-US" sz="1600" dirty="0" err="1"/>
              <a:t>cohort.Anesthesiology</a:t>
            </a:r>
            <a:r>
              <a:rPr lang="en-US" sz="1600" dirty="0"/>
              <a:t> 2017;126:16–27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10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4E34-0A02-4038-A123-FF769E2E68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Evolution of target blood pressures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E599-FDD7-44AE-89A0-760E22DE0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recently, the target blood pressure for antihypertensive medication was less than 140/90mm Hg. </a:t>
            </a:r>
          </a:p>
          <a:p>
            <a:endParaRPr lang="en-US" dirty="0"/>
          </a:p>
          <a:p>
            <a:r>
              <a:rPr lang="en-US" dirty="0"/>
              <a:t>Recent guidelines have suggested</a:t>
            </a:r>
          </a:p>
          <a:p>
            <a:pPr lvl="1"/>
            <a:r>
              <a:rPr lang="en-US" dirty="0"/>
              <a:t>less than 150/ 90mm Hg in patients over the age of 60yr</a:t>
            </a:r>
          </a:p>
          <a:p>
            <a:pPr lvl="1"/>
            <a:r>
              <a:rPr lang="en-US" dirty="0"/>
              <a:t>less than 160/90mm Hg in those over the age of 80yr</a:t>
            </a:r>
          </a:p>
          <a:p>
            <a:endParaRPr lang="en-US" dirty="0"/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E8413-14D4-42EC-9388-BF0687C1D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10" y="4517886"/>
            <a:ext cx="2502590" cy="17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3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4102</Words>
  <Application>Microsoft Office PowerPoint</Application>
  <PresentationFormat>Widescreen</PresentationFormat>
  <Paragraphs>451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Angsana New</vt:lpstr>
      <vt:lpstr>Arial</vt:lpstr>
      <vt:lpstr>Calibri</vt:lpstr>
      <vt:lpstr>Calibri Light</vt:lpstr>
      <vt:lpstr>Cordia New</vt:lpstr>
      <vt:lpstr>Office Theme</vt:lpstr>
      <vt:lpstr>Innovations in management of cardiac disease:   drugs, treatment strategies and technology </vt:lpstr>
      <vt:lpstr>PowerPoint Presentation</vt:lpstr>
      <vt:lpstr>Outline </vt:lpstr>
      <vt:lpstr>Background </vt:lpstr>
      <vt:lpstr>Arterial hypertension</vt:lpstr>
      <vt:lpstr>Changing medication over 25yr </vt:lpstr>
      <vt:lpstr>Changing medication over 25yr </vt:lpstr>
      <vt:lpstr>Changing medication over 25yr </vt:lpstr>
      <vt:lpstr>Evolution of target blood pressures</vt:lpstr>
      <vt:lpstr>Evolution of target blood pressures</vt:lpstr>
      <vt:lpstr>Evolution of target blood pressures</vt:lpstr>
      <vt:lpstr>Evolution of target blood pressures</vt:lpstr>
      <vt:lpstr>Evolution of target blood pressures</vt:lpstr>
      <vt:lpstr>Evolution of target blood pressures</vt:lpstr>
      <vt:lpstr>ACC/AHA 2017</vt:lpstr>
      <vt:lpstr>ACC/AHA 2017</vt:lpstr>
      <vt:lpstr>ACC/AHA 2017</vt:lpstr>
      <vt:lpstr>ACC/AHA 2017</vt:lpstr>
      <vt:lpstr>ACC/AHA 2017</vt:lpstr>
      <vt:lpstr>ACC/AHA 2017</vt:lpstr>
      <vt:lpstr>ACC/AHA 2017</vt:lpstr>
      <vt:lpstr>New concepts in the pathophysiology of hypertension </vt:lpstr>
      <vt:lpstr>New concepts in the pathophysiology of hypertension </vt:lpstr>
      <vt:lpstr>Coronary revascularization</vt:lpstr>
      <vt:lpstr>The rise of percutaneous coronary interventions</vt:lpstr>
      <vt:lpstr>The rise of percutaneous coronary interventions</vt:lpstr>
      <vt:lpstr>The rise of percutaneous coronary interventions</vt:lpstr>
      <vt:lpstr>PowerPoint Presentation</vt:lpstr>
      <vt:lpstr>Non-cardiac surgery inpatients with coronary stents </vt:lpstr>
      <vt:lpstr>PowerPoint Presentation</vt:lpstr>
      <vt:lpstr>Non-cardiac surgery in patients with coronary stents </vt:lpstr>
      <vt:lpstr>Do coronary stents protect against cardiac complications of non-cardiac surgery? </vt:lpstr>
      <vt:lpstr>Do coronary stents protect against cardiac complications of non-cardiac surgery? </vt:lpstr>
      <vt:lpstr>Do coronary stents protect against cardiac complications of non-cardiac surgery? </vt:lpstr>
      <vt:lpstr>Surgery in patients with previous myocardial infarction</vt:lpstr>
      <vt:lpstr>Surgery in patients with previous myocardial infarction</vt:lpstr>
      <vt:lpstr>Heart failure</vt:lpstr>
      <vt:lpstr>Pharmacological advances in the treatment of heart failure</vt:lpstr>
      <vt:lpstr>Pharmacological advances in the treatment of heart failure</vt:lpstr>
      <vt:lpstr>Pharmacological advances in the treatment of heart failure</vt:lpstr>
      <vt:lpstr>Pharmacological advances in the treatment of heart failure</vt:lpstr>
      <vt:lpstr>Resynchronization therapy</vt:lpstr>
      <vt:lpstr>Resynchronization therapy</vt:lpstr>
      <vt:lpstr>Challenges for the future</vt:lpstr>
      <vt:lpstr>Challenges for the future</vt:lpstr>
      <vt:lpstr>Challenges for the future</vt:lpstr>
      <vt:lpstr>Biomarkers</vt:lpstr>
      <vt:lpstr>Detection of silent myocardial damage and implications: the concept of myocardial injury in non-cardiac surgery (MINS)</vt:lpstr>
      <vt:lpstr>Detection of silent myocardial damage and implications: the concept of myocardial injury in non-cardiac surgery (MINS)</vt:lpstr>
      <vt:lpstr>Detection of silent myocardial damage and implications: the concept of myocardial injury in non-cardiac surgery (MINS)</vt:lpstr>
      <vt:lpstr>Monitoring troponins and managing their rise</vt:lpstr>
      <vt:lpstr>Monitoring troponins and managing their rise</vt:lpstr>
      <vt:lpstr>Monitoring troponins and managing their rise</vt:lpstr>
      <vt:lpstr>Monitoring troponins and managing their rise</vt:lpstr>
      <vt:lpstr>BNP and N-terminal prohormone of brain natriuretic peptide (NT-proBNP) </vt:lpstr>
      <vt:lpstr>BNP and N-terminal prohormone of brain natriuretic peptide (NT-proBNP) </vt:lpstr>
      <vt:lpstr>Technological advances</vt:lpstr>
      <vt:lpstr>Transcatheter aortic valve implantation (TAVI)</vt:lpstr>
      <vt:lpstr>Transcatheter aortic valve implantation (TAVI)</vt:lpstr>
      <vt:lpstr>Transcatheter aortic valve implantation (TAVI)</vt:lpstr>
      <vt:lpstr>Transcatheter aortic valve implantation (TAVI)</vt:lpstr>
      <vt:lpstr>Transcatheter aortic valve implantation (TAVI)</vt:lpstr>
      <vt:lpstr>Transcatheter mitral valve replacement (TMVR) </vt:lpstr>
      <vt:lpstr>Transcatheter mitral valve replacement (TMVR) </vt:lpstr>
      <vt:lpstr>Pharmacogenetics</vt:lpstr>
      <vt:lpstr>Pharmacogenetics</vt:lpstr>
      <vt:lpstr>Telemonitoring</vt:lpstr>
      <vt:lpstr>Telemonitoring</vt:lpstr>
      <vt:lpstr>Telemonitoring</vt:lpstr>
      <vt:lpstr>Cardiac investigations</vt:lpstr>
      <vt:lpstr>Cardiac investigations</vt:lpstr>
      <vt:lpstr>Conclusions</vt:lpstr>
      <vt:lpstr>Take home message </vt:lpstr>
      <vt:lpstr>Take home message </vt:lpstr>
      <vt:lpstr>Take home message </vt:lpstr>
      <vt:lpstr>Take home message </vt:lpstr>
      <vt:lpstr>Take home message </vt:lpstr>
      <vt:lpstr>Take home message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management of cardiac disease:   drugs, treatment strategies and technology </dc:title>
  <dc:creator>USER</dc:creator>
  <cp:lastModifiedBy>USER</cp:lastModifiedBy>
  <cp:revision>146</cp:revision>
  <dcterms:created xsi:type="dcterms:W3CDTF">2017-12-19T15:18:18Z</dcterms:created>
  <dcterms:modified xsi:type="dcterms:W3CDTF">2018-01-10T18:23:08Z</dcterms:modified>
</cp:coreProperties>
</file>